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Abril Fatface" charset="1" panose="02000503000000020003"/>
      <p:regular r:id="rId34"/>
    </p:embeddedFont>
    <p:embeddedFont>
      <p:font typeface="Roboto" charset="1" panose="02000000000000000000"/>
      <p:regular r:id="rId35"/>
    </p:embeddedFont>
    <p:embeddedFont>
      <p:font typeface="Roboto Bold" charset="1" panose="02000000000000000000"/>
      <p:regular r:id="rId36"/>
    </p:embeddedFont>
    <p:embeddedFont>
      <p:font typeface="Canva Sans" charset="1" panose="020B05030305010401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notesSlides/notesSlide2.xml" Type="http://schemas.openxmlformats.org/officeDocument/2006/relationships/notesSlide"/><Relationship Id="rId41" Target="notesSlides/notesSlide3.xml" Type="http://schemas.openxmlformats.org/officeDocument/2006/relationships/notesSlide"/><Relationship Id="rId42" Target="notesSlides/notesSlide4.xml" Type="http://schemas.openxmlformats.org/officeDocument/2006/relationships/notesSlide"/><Relationship Id="rId43" Target="notesSlides/notesSlide5.xml" Type="http://schemas.openxmlformats.org/officeDocument/2006/relationships/notesSlide"/><Relationship Id="rId44" Target="notesSlides/notesSlide6.xml" Type="http://schemas.openxmlformats.org/officeDocument/2006/relationships/notesSlide"/><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pasamos a la sección de metodología preprocesamiento de datos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conjunto de datos utilizado en este estudio es el IQ-OTH/NCCD el cual le pertenece al hosptal docente de oncologia de irak. Es un dataset de cáncer de pulmón que contiene 1190 imágenes de tomografía computarizada (CT) de 110 pacientes. Estas imágenes están categorizadas en tres clases: salud (400 imágenes), benigno (390 imágenes) y maligno (400 imágenes). Este conjunto de datos proporciona una base sólida para entrenar y evaluar modelos de diagnóstico de cáncer de pulmón.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imágenes de CT a menudo presentan inconsistencias y ruido que pueden afectar la precisión del diagnóstico. Por lo tanto, el preprocesamiento es una etapa crucial para mejorar la calidad de las imágenes antes de introducirlas en la red neuronal.</a:t>
            </a:r>
          </a:p>
          <a:p>
            <a:r>
              <a:rPr lang="en-US"/>
              <a:t/>
            </a:r>
          </a:p>
          <a:p>
            <a:r>
              <a:rPr lang="en-US"/>
              <a:t>El primer paso del preprocesamiento es la cancelación de ruido. Se utilizó el filtrado de la mediana, que es efectivo para eliminar el ruido sin comprometer la resolución de la imagen. En términos cuantitativos, el filtrado de la mediana redujo el ruido en un 25%, mejorando la claridad de las imágenes y facilitando una mejor segmentación de las áreas de interés.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mejorar la visibilidad de las estructuras pulmonares en las imágenes de CT, se aplicaron técnicas de mejora del contraste. Se utilizó la ecualización del histograma, que redistribuye los niveles de intensidad para utilizar mejor todo el rango dinámico de las imágenes. Esto aumentó el contraste de las imágenes en un 30%, permitiendo una mejor diferenciación entre tejido sano y canceroso.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Además, se realizó la normalización de las imágenes para asegurar que todas tengan la misma escala y rango de valores. Las imágenes se normalizaron a un rango de [0, 1], lo que es crucial para la estabilidad del entrenamiento del modelo. Esta normalización también ayudó a reducir las variaciones entre diferentes imágenes, mejorando la robustez del modelo.</a:t>
            </a:r>
          </a:p>
          <a:p>
            <a:r>
              <a:rPr lang="en-US"/>
              <a:t/>
            </a:r>
          </a:p>
          <a:p>
            <a:r>
              <a:rPr lang="en-US"/>
              <a:t>Tmbien se aplico aumentación de datos q permite incrementar artificialmente la cantidad de datos sin necesidad de nuevas imágenes, simplemente aplicando transformaciones como rotación, cambios de iluminación y color.</a:t>
            </a:r>
          </a:p>
          <a:p>
            <a:r>
              <a:rPr lang="en-US"/>
              <a:t>Esto  permite que la CNN aprenda características invariantes a esas transformaciones y  pueda reconocer correctamente los objetos en la imagen incluso si están rotados, con poca luz/contraste, etc.</a:t>
            </a:r>
          </a:p>
          <a:p>
            <a:r>
              <a:rPr lang="en-US"/>
              <a:t>En el articulo Se menciona la técnica SdSmote para el aumento de datos de imágenes minoritarias.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Las redes neuronales recurrentes RNN son un tipo poderoso de redes neuronales que, a diferencia de las redes neuronales profundas estándar, pueden recordar detalles importantes de entradas previas gracias a su memoria interna, lo que les permite hacer predicciones futuras eficazmente en datos secuenciales como series de tiempo, texto, audio y video. Su potencial se ha impulsado por factores como el mayor poder computacional, la disponibilidad de grandes volúmenes de datos y el desarrollo de la memoria de largo y corto plazo (LSTM). Las BRNN extienden esta capacidad mediante un análisis bidireccional que considera el contexto pasado y futuro de una secuencia, brindando ventajas como mayor precisión, conciencia del contexto, uso eficiente de datos y robustez frente a entradas ruidosas. Estos modelos se definen mediante ecuaciones que modelan la salida en función de las entradas previas y futuras en capas ocultas y de salida con pesos ajustados por retropropagación.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26.jpeg" Type="http://schemas.openxmlformats.org/officeDocument/2006/relationships/image"/><Relationship Id="rId6" Target="../media/image27.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30.jpeg" Type="http://schemas.openxmlformats.org/officeDocument/2006/relationships/image"/><Relationship Id="rId6" Target="../media/image25.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43.jpeg" Type="http://schemas.openxmlformats.org/officeDocument/2006/relationships/image"/><Relationship Id="rId6" Target="../media/image4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TextBox 3" id="3"/>
          <p:cNvSpPr txBox="true"/>
          <p:nvPr/>
        </p:nvSpPr>
        <p:spPr>
          <a:xfrm rot="0">
            <a:off x="3002138" y="227196"/>
            <a:ext cx="12283723" cy="3470276"/>
          </a:xfrm>
          <a:prstGeom prst="rect">
            <a:avLst/>
          </a:prstGeom>
        </p:spPr>
        <p:txBody>
          <a:bodyPr anchor="t" rtlCol="false" tIns="0" lIns="0" bIns="0" rIns="0">
            <a:spAutoFit/>
          </a:bodyPr>
          <a:lstStyle/>
          <a:p>
            <a:pPr algn="ctr">
              <a:lnSpc>
                <a:spcPts val="13999"/>
              </a:lnSpc>
            </a:pPr>
            <a:r>
              <a:rPr lang="en-US" sz="9999">
                <a:solidFill>
                  <a:srgbClr val="000000"/>
                </a:solidFill>
                <a:latin typeface="Abril Fatface"/>
              </a:rPr>
              <a:t>Redes Neuronales recurrentes</a:t>
            </a:r>
          </a:p>
        </p:txBody>
      </p:sp>
      <p:sp>
        <p:nvSpPr>
          <p:cNvPr name="TextBox 4" id="4"/>
          <p:cNvSpPr txBox="true"/>
          <p:nvPr/>
        </p:nvSpPr>
        <p:spPr>
          <a:xfrm rot="0">
            <a:off x="5273952" y="3959859"/>
            <a:ext cx="7740097" cy="2272031"/>
          </a:xfrm>
          <a:prstGeom prst="rect">
            <a:avLst/>
          </a:prstGeom>
        </p:spPr>
        <p:txBody>
          <a:bodyPr anchor="t" rtlCol="false" tIns="0" lIns="0" bIns="0" rIns="0">
            <a:spAutoFit/>
          </a:bodyPr>
          <a:lstStyle/>
          <a:p>
            <a:pPr algn="ctr">
              <a:lnSpc>
                <a:spcPts val="6019"/>
              </a:lnSpc>
            </a:pPr>
            <a:r>
              <a:rPr lang="en-US" sz="4299">
                <a:solidFill>
                  <a:srgbClr val="000000"/>
                </a:solidFill>
                <a:latin typeface="Roboto"/>
              </a:rPr>
              <a:t>APLICADO EN EL DIAGNÓSTICO DE CÁNCER DE PULMÓN</a:t>
            </a:r>
          </a:p>
        </p:txBody>
      </p:sp>
      <p:sp>
        <p:nvSpPr>
          <p:cNvPr name="TextBox 5" id="5"/>
          <p:cNvSpPr txBox="true"/>
          <p:nvPr/>
        </p:nvSpPr>
        <p:spPr>
          <a:xfrm rot="0">
            <a:off x="5273952" y="6727530"/>
            <a:ext cx="7740097" cy="3034031"/>
          </a:xfrm>
          <a:prstGeom prst="rect">
            <a:avLst/>
          </a:prstGeom>
        </p:spPr>
        <p:txBody>
          <a:bodyPr anchor="t" rtlCol="false" tIns="0" lIns="0" bIns="0" rIns="0">
            <a:spAutoFit/>
          </a:bodyPr>
          <a:lstStyle/>
          <a:p>
            <a:pPr algn="ctr">
              <a:lnSpc>
                <a:spcPts val="6019"/>
              </a:lnSpc>
            </a:pPr>
            <a:r>
              <a:rPr lang="en-US" sz="4299">
                <a:solidFill>
                  <a:srgbClr val="000000"/>
                </a:solidFill>
                <a:latin typeface="Roboto Bold"/>
              </a:rPr>
              <a:t>INTEGRANTES</a:t>
            </a:r>
          </a:p>
          <a:p>
            <a:pPr algn="ctr">
              <a:lnSpc>
                <a:spcPts val="6019"/>
              </a:lnSpc>
            </a:pPr>
            <a:r>
              <a:rPr lang="en-US" sz="4299">
                <a:solidFill>
                  <a:srgbClr val="000000"/>
                </a:solidFill>
                <a:latin typeface="Roboto"/>
              </a:rPr>
              <a:t>MANUEL HERNANDEZ</a:t>
            </a:r>
          </a:p>
          <a:p>
            <a:pPr algn="ctr">
              <a:lnSpc>
                <a:spcPts val="6019"/>
              </a:lnSpc>
            </a:pPr>
            <a:r>
              <a:rPr lang="en-US" sz="4299">
                <a:solidFill>
                  <a:srgbClr val="000000"/>
                </a:solidFill>
                <a:latin typeface="Roboto"/>
              </a:rPr>
              <a:t>DIEGO SALVATIERRA</a:t>
            </a:r>
          </a:p>
          <a:p>
            <a:pPr algn="ctr">
              <a:lnSpc>
                <a:spcPts val="6019"/>
              </a:lnSpc>
            </a:pPr>
            <a:r>
              <a:rPr lang="en-US" sz="4299">
                <a:solidFill>
                  <a:srgbClr val="000000"/>
                </a:solidFill>
                <a:latin typeface="Roboto"/>
              </a:rPr>
              <a:t>ALVARO SEVILLA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222253" y="-1229933"/>
            <a:ext cx="14037047" cy="10285188"/>
          </a:xfrm>
          <a:custGeom>
            <a:avLst/>
            <a:gdLst/>
            <a:ahLst/>
            <a:cxnLst/>
            <a:rect r="r" b="b" t="t" l="l"/>
            <a:pathLst>
              <a:path h="10285188" w="14037047">
                <a:moveTo>
                  <a:pt x="0" y="0"/>
                </a:moveTo>
                <a:lnTo>
                  <a:pt x="14037047" y="0"/>
                </a:lnTo>
                <a:lnTo>
                  <a:pt x="14037047" y="10285187"/>
                </a:lnTo>
                <a:lnTo>
                  <a:pt x="0" y="10285187"/>
                </a:lnTo>
                <a:lnTo>
                  <a:pt x="0" y="0"/>
                </a:lnTo>
                <a:close/>
              </a:path>
            </a:pathLst>
          </a:custGeom>
          <a:blipFill>
            <a:blip r:embed="rId3">
              <a:alphaModFix amt="30000"/>
            </a:blip>
            <a:stretch>
              <a:fillRect l="0" t="-6695" r="0" b="-6695"/>
            </a:stretch>
          </a:blipFill>
        </p:spPr>
      </p:sp>
      <p:grpSp>
        <p:nvGrpSpPr>
          <p:cNvPr name="Group 3" id="3"/>
          <p:cNvGrpSpPr/>
          <p:nvPr/>
        </p:nvGrpSpPr>
        <p:grpSpPr>
          <a:xfrm rot="0">
            <a:off x="342325" y="2648362"/>
            <a:ext cx="6036637" cy="823622"/>
            <a:chOff x="0" y="0"/>
            <a:chExt cx="8048849" cy="1098163"/>
          </a:xfrm>
        </p:grpSpPr>
        <p:grpSp>
          <p:nvGrpSpPr>
            <p:cNvPr name="Group 4" id="4"/>
            <p:cNvGrpSpPr/>
            <p:nvPr/>
          </p:nvGrpSpPr>
          <p:grpSpPr>
            <a:xfrm rot="0">
              <a:off x="414100" y="0"/>
              <a:ext cx="7220649" cy="1098163"/>
              <a:chOff x="0" y="0"/>
              <a:chExt cx="7193428" cy="1106170"/>
            </a:xfrm>
          </p:grpSpPr>
          <p:sp>
            <p:nvSpPr>
              <p:cNvPr name="Freeform 5" id="5"/>
              <p:cNvSpPr/>
              <p:nvPr/>
            </p:nvSpPr>
            <p:spPr>
              <a:xfrm flipH="false" flipV="false" rot="0">
                <a:off x="0" y="0"/>
                <a:ext cx="7194698" cy="1107440"/>
              </a:xfrm>
              <a:custGeom>
                <a:avLst/>
                <a:gdLst/>
                <a:ahLst/>
                <a:cxnLst/>
                <a:rect r="r" b="b" t="t" l="l"/>
                <a:pathLst>
                  <a:path h="1107440" w="7194698">
                    <a:moveTo>
                      <a:pt x="6640978" y="45720"/>
                    </a:moveTo>
                    <a:cubicBezTo>
                      <a:pt x="6920378" y="45720"/>
                      <a:pt x="7147708" y="273050"/>
                      <a:pt x="7147708" y="552450"/>
                    </a:cubicBezTo>
                    <a:cubicBezTo>
                      <a:pt x="7147708" y="831850"/>
                      <a:pt x="6920378" y="1059180"/>
                      <a:pt x="6640978" y="1059180"/>
                    </a:cubicBezTo>
                    <a:lnTo>
                      <a:pt x="553720" y="1059180"/>
                    </a:lnTo>
                    <a:cubicBezTo>
                      <a:pt x="274320" y="1059180"/>
                      <a:pt x="46990" y="831850"/>
                      <a:pt x="46990" y="552450"/>
                    </a:cubicBezTo>
                    <a:cubicBezTo>
                      <a:pt x="46990" y="273050"/>
                      <a:pt x="274320" y="45720"/>
                      <a:pt x="553720" y="45720"/>
                    </a:cubicBezTo>
                    <a:lnTo>
                      <a:pt x="6640978" y="45720"/>
                    </a:lnTo>
                    <a:moveTo>
                      <a:pt x="6640978" y="0"/>
                    </a:moveTo>
                    <a:lnTo>
                      <a:pt x="553720" y="0"/>
                    </a:lnTo>
                    <a:cubicBezTo>
                      <a:pt x="247650" y="0"/>
                      <a:pt x="0" y="247650"/>
                      <a:pt x="0" y="553720"/>
                    </a:cubicBezTo>
                    <a:cubicBezTo>
                      <a:pt x="0" y="859790"/>
                      <a:pt x="247650" y="1107440"/>
                      <a:pt x="553720" y="1107440"/>
                    </a:cubicBezTo>
                    <a:lnTo>
                      <a:pt x="6640978" y="1107440"/>
                    </a:lnTo>
                    <a:cubicBezTo>
                      <a:pt x="6947048" y="1107440"/>
                      <a:pt x="7194698" y="859790"/>
                      <a:pt x="7194698" y="553720"/>
                    </a:cubicBezTo>
                    <a:cubicBezTo>
                      <a:pt x="7193428" y="247650"/>
                      <a:pt x="6945778" y="0"/>
                      <a:pt x="6640978" y="0"/>
                    </a:cubicBezTo>
                    <a:close/>
                  </a:path>
                </a:pathLst>
              </a:custGeom>
              <a:solidFill>
                <a:srgbClr val="000000"/>
              </a:solidFill>
            </p:spPr>
          </p:sp>
        </p:grpSp>
        <p:sp>
          <p:nvSpPr>
            <p:cNvPr name="TextBox 6" id="6"/>
            <p:cNvSpPr txBox="true"/>
            <p:nvPr/>
          </p:nvSpPr>
          <p:spPr>
            <a:xfrm rot="0">
              <a:off x="0" y="111035"/>
              <a:ext cx="8048849" cy="799892"/>
            </a:xfrm>
            <a:prstGeom prst="rect">
              <a:avLst/>
            </a:prstGeom>
          </p:spPr>
          <p:txBody>
            <a:bodyPr anchor="t" rtlCol="false" tIns="0" lIns="0" bIns="0" rIns="0">
              <a:spAutoFit/>
            </a:bodyPr>
            <a:lstStyle/>
            <a:p>
              <a:pPr algn="ctr">
                <a:lnSpc>
                  <a:spcPts val="5015"/>
                </a:lnSpc>
              </a:pPr>
              <a:r>
                <a:rPr lang="en-US" sz="3582">
                  <a:solidFill>
                    <a:srgbClr val="000000"/>
                  </a:solidFill>
                  <a:latin typeface="Roboto"/>
                </a:rPr>
                <a:t>MEJORA DE CONTRASTE</a:t>
              </a:r>
            </a:p>
          </p:txBody>
        </p:sp>
      </p:grpSp>
      <p:sp>
        <p:nvSpPr>
          <p:cNvPr name="Freeform 7" id="7"/>
          <p:cNvSpPr/>
          <p:nvPr/>
        </p:nvSpPr>
        <p:spPr>
          <a:xfrm flipH="false" flipV="false" rot="0">
            <a:off x="0" y="3912661"/>
            <a:ext cx="14617548" cy="6292390"/>
          </a:xfrm>
          <a:custGeom>
            <a:avLst/>
            <a:gdLst/>
            <a:ahLst/>
            <a:cxnLst/>
            <a:rect r="r" b="b" t="t" l="l"/>
            <a:pathLst>
              <a:path h="6292390" w="14617548">
                <a:moveTo>
                  <a:pt x="0" y="0"/>
                </a:moveTo>
                <a:lnTo>
                  <a:pt x="14617548" y="0"/>
                </a:lnTo>
                <a:lnTo>
                  <a:pt x="14617548" y="6292389"/>
                </a:lnTo>
                <a:lnTo>
                  <a:pt x="0" y="6292389"/>
                </a:lnTo>
                <a:lnTo>
                  <a:pt x="0" y="0"/>
                </a:lnTo>
                <a:close/>
              </a:path>
            </a:pathLst>
          </a:custGeom>
          <a:blipFill>
            <a:blip r:embed="rId4"/>
            <a:stretch>
              <a:fillRect l="0" t="0" r="0" b="0"/>
            </a:stretch>
          </a:blipFill>
        </p:spPr>
      </p:sp>
      <p:sp>
        <p:nvSpPr>
          <p:cNvPr name="TextBox 8" id="8"/>
          <p:cNvSpPr txBox="true"/>
          <p:nvPr/>
        </p:nvSpPr>
        <p:spPr>
          <a:xfrm rot="0">
            <a:off x="342325" y="556051"/>
            <a:ext cx="16230600" cy="1651635"/>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Preprocesamiento de datos</a:t>
            </a:r>
          </a:p>
        </p:txBody>
      </p:sp>
      <p:sp>
        <p:nvSpPr>
          <p:cNvPr name="TextBox 9" id="9"/>
          <p:cNvSpPr txBox="true"/>
          <p:nvPr/>
        </p:nvSpPr>
        <p:spPr>
          <a:xfrm rot="0">
            <a:off x="14902787" y="4924425"/>
            <a:ext cx="3385213" cy="3401939"/>
          </a:xfrm>
          <a:prstGeom prst="rect">
            <a:avLst/>
          </a:prstGeom>
        </p:spPr>
        <p:txBody>
          <a:bodyPr anchor="t" rtlCol="false" tIns="0" lIns="0" bIns="0" rIns="0">
            <a:spAutoFit/>
          </a:bodyPr>
          <a:lstStyle/>
          <a:p>
            <a:pPr algn="l" marL="589788" indent="-294894" lvl="1">
              <a:lnSpc>
                <a:spcPts val="5463"/>
              </a:lnSpc>
              <a:buFont typeface="Arial"/>
              <a:buChar char="•"/>
            </a:pPr>
            <a:r>
              <a:rPr lang="en-US" sz="2731">
                <a:solidFill>
                  <a:srgbClr val="000000"/>
                </a:solidFill>
                <a:latin typeface="Roboto"/>
              </a:rPr>
              <a:t>Ecualización del histograma de colores.</a:t>
            </a:r>
          </a:p>
          <a:p>
            <a:pPr algn="l" marL="589788" indent="-294894" lvl="1">
              <a:lnSpc>
                <a:spcPts val="5463"/>
              </a:lnSpc>
              <a:buFont typeface="Arial"/>
              <a:buChar char="•"/>
            </a:pPr>
            <a:r>
              <a:rPr lang="en-US" sz="2731">
                <a:solidFill>
                  <a:srgbClr val="000000"/>
                </a:solidFill>
                <a:latin typeface="Roboto"/>
              </a:rPr>
              <a:t>30% de aumento en el contraste.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222253" y="-1229933"/>
            <a:ext cx="14037047" cy="10285188"/>
          </a:xfrm>
          <a:custGeom>
            <a:avLst/>
            <a:gdLst/>
            <a:ahLst/>
            <a:cxnLst/>
            <a:rect r="r" b="b" t="t" l="l"/>
            <a:pathLst>
              <a:path h="10285188" w="14037047">
                <a:moveTo>
                  <a:pt x="0" y="0"/>
                </a:moveTo>
                <a:lnTo>
                  <a:pt x="14037047" y="0"/>
                </a:lnTo>
                <a:lnTo>
                  <a:pt x="14037047" y="10285187"/>
                </a:lnTo>
                <a:lnTo>
                  <a:pt x="0" y="10285187"/>
                </a:lnTo>
                <a:lnTo>
                  <a:pt x="0" y="0"/>
                </a:lnTo>
                <a:close/>
              </a:path>
            </a:pathLst>
          </a:custGeom>
          <a:blipFill>
            <a:blip r:embed="rId3">
              <a:alphaModFix amt="30000"/>
            </a:blip>
            <a:stretch>
              <a:fillRect l="0" t="-6695" r="0" b="-6695"/>
            </a:stretch>
          </a:blipFill>
        </p:spPr>
      </p:sp>
      <p:grpSp>
        <p:nvGrpSpPr>
          <p:cNvPr name="Group 3" id="3"/>
          <p:cNvGrpSpPr/>
          <p:nvPr/>
        </p:nvGrpSpPr>
        <p:grpSpPr>
          <a:xfrm rot="0">
            <a:off x="640336" y="2688570"/>
            <a:ext cx="14769368" cy="823622"/>
            <a:chOff x="0" y="0"/>
            <a:chExt cx="19692491" cy="1098163"/>
          </a:xfrm>
        </p:grpSpPr>
        <p:grpSp>
          <p:nvGrpSpPr>
            <p:cNvPr name="Group 4" id="4"/>
            <p:cNvGrpSpPr/>
            <p:nvPr/>
          </p:nvGrpSpPr>
          <p:grpSpPr>
            <a:xfrm rot="0">
              <a:off x="0" y="0"/>
              <a:ext cx="17224412" cy="1098163"/>
              <a:chOff x="0" y="0"/>
              <a:chExt cx="17159478" cy="1106170"/>
            </a:xfrm>
          </p:grpSpPr>
          <p:sp>
            <p:nvSpPr>
              <p:cNvPr name="Freeform 5" id="5"/>
              <p:cNvSpPr/>
              <p:nvPr/>
            </p:nvSpPr>
            <p:spPr>
              <a:xfrm flipH="false" flipV="false" rot="0">
                <a:off x="0" y="0"/>
                <a:ext cx="17160748" cy="1107440"/>
              </a:xfrm>
              <a:custGeom>
                <a:avLst/>
                <a:gdLst/>
                <a:ahLst/>
                <a:cxnLst/>
                <a:rect r="r" b="b" t="t" l="l"/>
                <a:pathLst>
                  <a:path h="1107440" w="17160748">
                    <a:moveTo>
                      <a:pt x="16607028" y="45720"/>
                    </a:moveTo>
                    <a:cubicBezTo>
                      <a:pt x="16886428" y="45720"/>
                      <a:pt x="17113758" y="273050"/>
                      <a:pt x="17113758" y="552450"/>
                    </a:cubicBezTo>
                    <a:cubicBezTo>
                      <a:pt x="17113758" y="831850"/>
                      <a:pt x="16886428" y="1059180"/>
                      <a:pt x="16607028" y="1059180"/>
                    </a:cubicBezTo>
                    <a:lnTo>
                      <a:pt x="553720" y="1059180"/>
                    </a:lnTo>
                    <a:cubicBezTo>
                      <a:pt x="274320" y="1059180"/>
                      <a:pt x="46990" y="831850"/>
                      <a:pt x="46990" y="552450"/>
                    </a:cubicBezTo>
                    <a:cubicBezTo>
                      <a:pt x="46990" y="273050"/>
                      <a:pt x="274320" y="45720"/>
                      <a:pt x="553720" y="45720"/>
                    </a:cubicBezTo>
                    <a:lnTo>
                      <a:pt x="16607028" y="45720"/>
                    </a:lnTo>
                    <a:moveTo>
                      <a:pt x="16607028" y="0"/>
                    </a:moveTo>
                    <a:lnTo>
                      <a:pt x="553720" y="0"/>
                    </a:lnTo>
                    <a:cubicBezTo>
                      <a:pt x="247650" y="0"/>
                      <a:pt x="0" y="247650"/>
                      <a:pt x="0" y="553720"/>
                    </a:cubicBezTo>
                    <a:cubicBezTo>
                      <a:pt x="0" y="859790"/>
                      <a:pt x="247650" y="1107440"/>
                      <a:pt x="553720" y="1107440"/>
                    </a:cubicBezTo>
                    <a:lnTo>
                      <a:pt x="16607028" y="1107440"/>
                    </a:lnTo>
                    <a:cubicBezTo>
                      <a:pt x="16913098" y="1107440"/>
                      <a:pt x="17160748" y="859790"/>
                      <a:pt x="17160748" y="553720"/>
                    </a:cubicBezTo>
                    <a:cubicBezTo>
                      <a:pt x="17159478" y="247650"/>
                      <a:pt x="16911828" y="0"/>
                      <a:pt x="16607028" y="0"/>
                    </a:cubicBezTo>
                    <a:close/>
                  </a:path>
                </a:pathLst>
              </a:custGeom>
              <a:solidFill>
                <a:srgbClr val="000000"/>
              </a:solidFill>
            </p:spPr>
          </p:sp>
        </p:grpSp>
        <p:sp>
          <p:nvSpPr>
            <p:cNvPr name="TextBox 6" id="6"/>
            <p:cNvSpPr txBox="true"/>
            <p:nvPr/>
          </p:nvSpPr>
          <p:spPr>
            <a:xfrm rot="0">
              <a:off x="492458" y="114450"/>
              <a:ext cx="19200033" cy="793063"/>
            </a:xfrm>
            <a:prstGeom prst="rect">
              <a:avLst/>
            </a:prstGeom>
          </p:spPr>
          <p:txBody>
            <a:bodyPr anchor="t" rtlCol="false" tIns="0" lIns="0" bIns="0" rIns="0">
              <a:spAutoFit/>
            </a:bodyPr>
            <a:lstStyle/>
            <a:p>
              <a:pPr algn="l">
                <a:lnSpc>
                  <a:spcPts val="5015"/>
                </a:lnSpc>
              </a:pPr>
              <a:r>
                <a:rPr lang="en-US" sz="3582">
                  <a:solidFill>
                    <a:srgbClr val="000000"/>
                  </a:solidFill>
                  <a:latin typeface="Roboto"/>
                </a:rPr>
                <a:t>NORMALIZACIÓN Y DATA AUGMENTATION</a:t>
              </a:r>
            </a:p>
          </p:txBody>
        </p:sp>
      </p:grpSp>
      <p:sp>
        <p:nvSpPr>
          <p:cNvPr name="Freeform 7" id="7"/>
          <p:cNvSpPr/>
          <p:nvPr/>
        </p:nvSpPr>
        <p:spPr>
          <a:xfrm flipH="false" flipV="false" rot="0">
            <a:off x="5430911" y="4777711"/>
            <a:ext cx="12173650" cy="4346048"/>
          </a:xfrm>
          <a:custGeom>
            <a:avLst/>
            <a:gdLst/>
            <a:ahLst/>
            <a:cxnLst/>
            <a:rect r="r" b="b" t="t" l="l"/>
            <a:pathLst>
              <a:path h="4346048" w="12173650">
                <a:moveTo>
                  <a:pt x="0" y="0"/>
                </a:moveTo>
                <a:lnTo>
                  <a:pt x="12173650" y="0"/>
                </a:lnTo>
                <a:lnTo>
                  <a:pt x="12173650" y="4346049"/>
                </a:lnTo>
                <a:lnTo>
                  <a:pt x="0" y="4346049"/>
                </a:lnTo>
                <a:lnTo>
                  <a:pt x="0" y="0"/>
                </a:lnTo>
                <a:close/>
              </a:path>
            </a:pathLst>
          </a:custGeom>
          <a:blipFill>
            <a:blip r:embed="rId4"/>
            <a:stretch>
              <a:fillRect l="0" t="0" r="0" b="0"/>
            </a:stretch>
          </a:blipFill>
        </p:spPr>
      </p:sp>
      <p:sp>
        <p:nvSpPr>
          <p:cNvPr name="TextBox 8" id="8"/>
          <p:cNvSpPr txBox="true"/>
          <p:nvPr/>
        </p:nvSpPr>
        <p:spPr>
          <a:xfrm rot="0">
            <a:off x="342325" y="556051"/>
            <a:ext cx="16230600" cy="1651635"/>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Preprocesamiento de datos</a:t>
            </a:r>
          </a:p>
        </p:txBody>
      </p:sp>
      <p:sp>
        <p:nvSpPr>
          <p:cNvPr name="TextBox 9" id="9"/>
          <p:cNvSpPr txBox="true"/>
          <p:nvPr/>
        </p:nvSpPr>
        <p:spPr>
          <a:xfrm rot="0">
            <a:off x="1028700" y="4240879"/>
            <a:ext cx="4210226" cy="2709857"/>
          </a:xfrm>
          <a:prstGeom prst="rect">
            <a:avLst/>
          </a:prstGeom>
        </p:spPr>
        <p:txBody>
          <a:bodyPr anchor="t" rtlCol="false" tIns="0" lIns="0" bIns="0" rIns="0">
            <a:spAutoFit/>
          </a:bodyPr>
          <a:lstStyle/>
          <a:p>
            <a:pPr algn="l" marL="589788" indent="-294894" lvl="1">
              <a:lnSpc>
                <a:spcPts val="5463"/>
              </a:lnSpc>
              <a:buFont typeface="Arial"/>
              <a:buChar char="•"/>
            </a:pPr>
            <a:r>
              <a:rPr lang="en-US" sz="2731">
                <a:solidFill>
                  <a:srgbClr val="000000"/>
                </a:solidFill>
                <a:latin typeface="Roboto"/>
              </a:rPr>
              <a:t>Normalización en un rango de [0,1]</a:t>
            </a:r>
          </a:p>
          <a:p>
            <a:pPr algn="l" marL="589788" indent="-294894" lvl="1">
              <a:lnSpc>
                <a:spcPts val="5463"/>
              </a:lnSpc>
              <a:buFont typeface="Arial"/>
              <a:buChar char="•"/>
            </a:pPr>
            <a:r>
              <a:rPr lang="en-US" sz="2731">
                <a:solidFill>
                  <a:srgbClr val="000000"/>
                </a:solidFill>
                <a:latin typeface="Roboto"/>
              </a:rPr>
              <a:t>Convolutional Neural Networks (CNN)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222253" y="-1229933"/>
            <a:ext cx="14037047" cy="10285188"/>
          </a:xfrm>
          <a:custGeom>
            <a:avLst/>
            <a:gdLst/>
            <a:ahLst/>
            <a:cxnLst/>
            <a:rect r="r" b="b" t="t" l="l"/>
            <a:pathLst>
              <a:path h="10285188" w="14037047">
                <a:moveTo>
                  <a:pt x="0" y="0"/>
                </a:moveTo>
                <a:lnTo>
                  <a:pt x="14037047" y="0"/>
                </a:lnTo>
                <a:lnTo>
                  <a:pt x="14037047" y="10285187"/>
                </a:lnTo>
                <a:lnTo>
                  <a:pt x="0" y="10285187"/>
                </a:lnTo>
                <a:lnTo>
                  <a:pt x="0" y="0"/>
                </a:lnTo>
                <a:close/>
              </a:path>
            </a:pathLst>
          </a:custGeom>
          <a:blipFill>
            <a:blip r:embed="rId3">
              <a:alphaModFix amt="30000"/>
            </a:blip>
            <a:stretch>
              <a:fillRect l="0" t="-6695" r="0" b="-6695"/>
            </a:stretch>
          </a:blipFill>
        </p:spPr>
      </p:sp>
      <p:grpSp>
        <p:nvGrpSpPr>
          <p:cNvPr name="Group 3" id="3"/>
          <p:cNvGrpSpPr/>
          <p:nvPr/>
        </p:nvGrpSpPr>
        <p:grpSpPr>
          <a:xfrm rot="0">
            <a:off x="5337263" y="5143500"/>
            <a:ext cx="7613474" cy="2387954"/>
            <a:chOff x="0" y="0"/>
            <a:chExt cx="2005195" cy="628926"/>
          </a:xfrm>
        </p:grpSpPr>
        <p:sp>
          <p:nvSpPr>
            <p:cNvPr name="Freeform 4" id="4"/>
            <p:cNvSpPr/>
            <p:nvPr/>
          </p:nvSpPr>
          <p:spPr>
            <a:xfrm flipH="false" flipV="false" rot="0">
              <a:off x="0" y="0"/>
              <a:ext cx="2005195" cy="628926"/>
            </a:xfrm>
            <a:custGeom>
              <a:avLst/>
              <a:gdLst/>
              <a:ahLst/>
              <a:cxnLst/>
              <a:rect r="r" b="b" t="t" l="l"/>
              <a:pathLst>
                <a:path h="628926" w="2005195">
                  <a:moveTo>
                    <a:pt x="51860" y="0"/>
                  </a:moveTo>
                  <a:lnTo>
                    <a:pt x="1953334" y="0"/>
                  </a:lnTo>
                  <a:cubicBezTo>
                    <a:pt x="1981976" y="0"/>
                    <a:pt x="2005195" y="23219"/>
                    <a:pt x="2005195" y="51860"/>
                  </a:cubicBezTo>
                  <a:lnTo>
                    <a:pt x="2005195" y="577066"/>
                  </a:lnTo>
                  <a:cubicBezTo>
                    <a:pt x="2005195" y="590820"/>
                    <a:pt x="1999731" y="604011"/>
                    <a:pt x="1990005" y="613736"/>
                  </a:cubicBezTo>
                  <a:cubicBezTo>
                    <a:pt x="1980280" y="623462"/>
                    <a:pt x="1967089" y="628926"/>
                    <a:pt x="1953334" y="628926"/>
                  </a:cubicBezTo>
                  <a:lnTo>
                    <a:pt x="51860" y="628926"/>
                  </a:lnTo>
                  <a:cubicBezTo>
                    <a:pt x="23219" y="628926"/>
                    <a:pt x="0" y="605707"/>
                    <a:pt x="0" y="577066"/>
                  </a:cubicBezTo>
                  <a:lnTo>
                    <a:pt x="0" y="51860"/>
                  </a:lnTo>
                  <a:cubicBezTo>
                    <a:pt x="0" y="23219"/>
                    <a:pt x="23219" y="0"/>
                    <a:pt x="51860" y="0"/>
                  </a:cubicBezTo>
                  <a:close/>
                </a:path>
              </a:pathLst>
            </a:custGeom>
            <a:solidFill>
              <a:srgbClr val="4D4D4D"/>
            </a:solidFill>
          </p:spPr>
        </p:sp>
        <p:sp>
          <p:nvSpPr>
            <p:cNvPr name="TextBox 5" id="5"/>
            <p:cNvSpPr txBox="true"/>
            <p:nvPr/>
          </p:nvSpPr>
          <p:spPr>
            <a:xfrm>
              <a:off x="0" y="-76200"/>
              <a:ext cx="2005195" cy="705126"/>
            </a:xfrm>
            <a:prstGeom prst="rect">
              <a:avLst/>
            </a:prstGeom>
          </p:spPr>
          <p:txBody>
            <a:bodyPr anchor="ctr" rtlCol="false" tIns="50800" lIns="50800" bIns="50800" rIns="50800"/>
            <a:lstStyle/>
            <a:p>
              <a:pPr algn="ctr" marL="669283" indent="-334641" lvl="1">
                <a:lnSpc>
                  <a:spcPts val="4339"/>
                </a:lnSpc>
                <a:buFont typeface="Arial"/>
                <a:buChar char="•"/>
              </a:pPr>
              <a:r>
                <a:rPr lang="en-US" sz="3099">
                  <a:solidFill>
                    <a:srgbClr val="FFFFFF"/>
                  </a:solidFill>
                  <a:latin typeface="Roboto Bold"/>
                </a:rPr>
                <a:t>BIDIRECTIONAL RECURRENT NEURAL NETWORK (BRNN)</a:t>
              </a:r>
            </a:p>
          </p:txBody>
        </p:sp>
      </p:grpSp>
      <p:sp>
        <p:nvSpPr>
          <p:cNvPr name="TextBox 6" id="6"/>
          <p:cNvSpPr txBox="true"/>
          <p:nvPr/>
        </p:nvSpPr>
        <p:spPr>
          <a:xfrm rot="0">
            <a:off x="944076" y="584293"/>
            <a:ext cx="16315224" cy="2884797"/>
          </a:xfrm>
          <a:prstGeom prst="rect">
            <a:avLst/>
          </a:prstGeom>
        </p:spPr>
        <p:txBody>
          <a:bodyPr anchor="t" rtlCol="false" tIns="0" lIns="0" bIns="0" rIns="0">
            <a:spAutoFit/>
          </a:bodyPr>
          <a:lstStyle/>
          <a:p>
            <a:pPr algn="l">
              <a:lnSpc>
                <a:spcPts val="11620"/>
              </a:lnSpc>
            </a:pPr>
            <a:r>
              <a:rPr lang="en-US" sz="8300">
                <a:solidFill>
                  <a:srgbClr val="000000"/>
                </a:solidFill>
                <a:latin typeface="Abril Fatface"/>
              </a:rPr>
              <a:t>Implementación del algoritmo de optimización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SAMIRA HADID</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sp>
        <p:nvSpPr>
          <p:cNvPr name="TextBox 10" id="10"/>
          <p:cNvSpPr txBox="true"/>
          <p:nvPr/>
        </p:nvSpPr>
        <p:spPr>
          <a:xfrm rot="0">
            <a:off x="9114371" y="3101359"/>
            <a:ext cx="4137909" cy="998220"/>
          </a:xfrm>
          <a:prstGeom prst="rect">
            <a:avLst/>
          </a:prstGeom>
        </p:spPr>
        <p:txBody>
          <a:bodyPr anchor="t" rtlCol="false" tIns="0" lIns="0" bIns="0" rIns="0">
            <a:spAutoFit/>
          </a:bodyPr>
          <a:lstStyle/>
          <a:p>
            <a:pPr algn="ctr">
              <a:lnSpc>
                <a:spcPts val="8119"/>
              </a:lnSpc>
            </a:pPr>
            <a:r>
              <a:rPr lang="en-US" sz="5800">
                <a:solidFill>
                  <a:srgbClr val="000000"/>
                </a:solidFill>
                <a:latin typeface="Abril Fatface"/>
              </a:rPr>
              <a:t>6,562K</a:t>
            </a:r>
          </a:p>
        </p:txBody>
      </p:sp>
      <p:sp>
        <p:nvSpPr>
          <p:cNvPr name="TextBox 11" id="11"/>
          <p:cNvSpPr txBox="true"/>
          <p:nvPr/>
        </p:nvSpPr>
        <p:spPr>
          <a:xfrm rot="0">
            <a:off x="1149701" y="3101359"/>
            <a:ext cx="3653903" cy="998220"/>
          </a:xfrm>
          <a:prstGeom prst="rect">
            <a:avLst/>
          </a:prstGeom>
        </p:spPr>
        <p:txBody>
          <a:bodyPr anchor="t" rtlCol="false" tIns="0" lIns="0" bIns="0" rIns="0">
            <a:spAutoFit/>
          </a:bodyPr>
          <a:lstStyle/>
          <a:p>
            <a:pPr algn="ctr">
              <a:lnSpc>
                <a:spcPts val="8119"/>
              </a:lnSpc>
            </a:pPr>
            <a:r>
              <a:rPr lang="en-US" sz="5800">
                <a:solidFill>
                  <a:srgbClr val="000000"/>
                </a:solidFill>
                <a:latin typeface="Abril Fatface"/>
              </a:rPr>
              <a:t>4,176K</a:t>
            </a:r>
          </a:p>
        </p:txBody>
      </p:sp>
      <p:sp>
        <p:nvSpPr>
          <p:cNvPr name="TextBox 12" id="12"/>
          <p:cNvSpPr txBox="true"/>
          <p:nvPr/>
        </p:nvSpPr>
        <p:spPr>
          <a:xfrm rot="0">
            <a:off x="14019803" y="3101359"/>
            <a:ext cx="2583088" cy="998220"/>
          </a:xfrm>
          <a:prstGeom prst="rect">
            <a:avLst/>
          </a:prstGeom>
        </p:spPr>
        <p:txBody>
          <a:bodyPr anchor="t" rtlCol="false" tIns="0" lIns="0" bIns="0" rIns="0">
            <a:spAutoFit/>
          </a:bodyPr>
          <a:lstStyle/>
          <a:p>
            <a:pPr algn="ctr">
              <a:lnSpc>
                <a:spcPts val="8119"/>
              </a:lnSpc>
            </a:pPr>
            <a:r>
              <a:rPr lang="en-US" sz="5800">
                <a:solidFill>
                  <a:srgbClr val="000000"/>
                </a:solidFill>
                <a:latin typeface="Abril Fatface"/>
              </a:rPr>
              <a:t>+50</a:t>
            </a:r>
          </a:p>
        </p:txBody>
      </p:sp>
      <p:sp>
        <p:nvSpPr>
          <p:cNvPr name="TextBox 13" id="13"/>
          <p:cNvSpPr txBox="true"/>
          <p:nvPr/>
        </p:nvSpPr>
        <p:spPr>
          <a:xfrm rot="0">
            <a:off x="5540931" y="3101359"/>
            <a:ext cx="3127487" cy="998220"/>
          </a:xfrm>
          <a:prstGeom prst="rect">
            <a:avLst/>
          </a:prstGeom>
        </p:spPr>
        <p:txBody>
          <a:bodyPr anchor="t" rtlCol="false" tIns="0" lIns="0" bIns="0" rIns="0">
            <a:spAutoFit/>
          </a:bodyPr>
          <a:lstStyle/>
          <a:p>
            <a:pPr algn="ctr">
              <a:lnSpc>
                <a:spcPts val="8119"/>
              </a:lnSpc>
            </a:pPr>
            <a:r>
              <a:rPr lang="en-US" sz="5800">
                <a:solidFill>
                  <a:srgbClr val="000000"/>
                </a:solidFill>
                <a:latin typeface="Abril Fatface"/>
              </a:rPr>
              <a:t>+120</a:t>
            </a:r>
          </a:p>
        </p:txBody>
      </p:sp>
      <p:sp>
        <p:nvSpPr>
          <p:cNvPr name="TextBox 14" id="14"/>
          <p:cNvSpPr txBox="true"/>
          <p:nvPr/>
        </p:nvSpPr>
        <p:spPr>
          <a:xfrm rot="0">
            <a:off x="9619582" y="5437486"/>
            <a:ext cx="3127487" cy="1633855"/>
          </a:xfrm>
          <a:prstGeom prst="rect">
            <a:avLst/>
          </a:prstGeom>
        </p:spPr>
        <p:txBody>
          <a:bodyPr anchor="t" rtlCol="false" tIns="0" lIns="0" bIns="0" rIns="0">
            <a:spAutoFit/>
          </a:bodyPr>
          <a:lstStyle/>
          <a:p>
            <a:pPr algn="ctr">
              <a:lnSpc>
                <a:spcPts val="4400"/>
              </a:lnSpc>
            </a:pPr>
            <a:r>
              <a:rPr lang="en-US" sz="2200">
                <a:solidFill>
                  <a:srgbClr val="000000"/>
                </a:solidFill>
                <a:latin typeface="Roboto"/>
              </a:rPr>
              <a:t>Presentation are communication tools that can be used.</a:t>
            </a:r>
          </a:p>
        </p:txBody>
      </p:sp>
      <p:sp>
        <p:nvSpPr>
          <p:cNvPr name="TextBox 15" id="15"/>
          <p:cNvSpPr txBox="true"/>
          <p:nvPr/>
        </p:nvSpPr>
        <p:spPr>
          <a:xfrm rot="0">
            <a:off x="1412910" y="5437486"/>
            <a:ext cx="3127487" cy="1633855"/>
          </a:xfrm>
          <a:prstGeom prst="rect">
            <a:avLst/>
          </a:prstGeom>
        </p:spPr>
        <p:txBody>
          <a:bodyPr anchor="t" rtlCol="false" tIns="0" lIns="0" bIns="0" rIns="0">
            <a:spAutoFit/>
          </a:bodyPr>
          <a:lstStyle/>
          <a:p>
            <a:pPr algn="ctr">
              <a:lnSpc>
                <a:spcPts val="4400"/>
              </a:lnSpc>
            </a:pPr>
            <a:r>
              <a:rPr lang="en-US" sz="2200">
                <a:solidFill>
                  <a:srgbClr val="000000"/>
                </a:solidFill>
                <a:latin typeface="Roboto"/>
              </a:rPr>
              <a:t>Presentation are communication tools that can be used.</a:t>
            </a:r>
          </a:p>
        </p:txBody>
      </p:sp>
      <p:sp>
        <p:nvSpPr>
          <p:cNvPr name="TextBox 16" id="16"/>
          <p:cNvSpPr txBox="true"/>
          <p:nvPr/>
        </p:nvSpPr>
        <p:spPr>
          <a:xfrm rot="0">
            <a:off x="13747603" y="5437486"/>
            <a:ext cx="3127487" cy="1633855"/>
          </a:xfrm>
          <a:prstGeom prst="rect">
            <a:avLst/>
          </a:prstGeom>
        </p:spPr>
        <p:txBody>
          <a:bodyPr anchor="t" rtlCol="false" tIns="0" lIns="0" bIns="0" rIns="0">
            <a:spAutoFit/>
          </a:bodyPr>
          <a:lstStyle/>
          <a:p>
            <a:pPr algn="ctr">
              <a:lnSpc>
                <a:spcPts val="4400"/>
              </a:lnSpc>
            </a:pPr>
            <a:r>
              <a:rPr lang="en-US" sz="2200">
                <a:solidFill>
                  <a:srgbClr val="000000"/>
                </a:solidFill>
                <a:latin typeface="Roboto"/>
              </a:rPr>
              <a:t>Presentation are communication tools that can be used.</a:t>
            </a:r>
          </a:p>
        </p:txBody>
      </p:sp>
      <p:sp>
        <p:nvSpPr>
          <p:cNvPr name="TextBox 17" id="17"/>
          <p:cNvSpPr txBox="true"/>
          <p:nvPr/>
        </p:nvSpPr>
        <p:spPr>
          <a:xfrm rot="0">
            <a:off x="5540931" y="5437486"/>
            <a:ext cx="3127487" cy="1633855"/>
          </a:xfrm>
          <a:prstGeom prst="rect">
            <a:avLst/>
          </a:prstGeom>
        </p:spPr>
        <p:txBody>
          <a:bodyPr anchor="t" rtlCol="false" tIns="0" lIns="0" bIns="0" rIns="0">
            <a:spAutoFit/>
          </a:bodyPr>
          <a:lstStyle/>
          <a:p>
            <a:pPr algn="ctr">
              <a:lnSpc>
                <a:spcPts val="4400"/>
              </a:lnSpc>
            </a:pPr>
            <a:r>
              <a:rPr lang="en-US" sz="2200">
                <a:solidFill>
                  <a:srgbClr val="000000"/>
                </a:solidFill>
                <a:latin typeface="Roboto"/>
              </a:rPr>
              <a:t>Presentation are communication tools that can be used.</a:t>
            </a:r>
          </a:p>
        </p:txBody>
      </p:sp>
      <p:grpSp>
        <p:nvGrpSpPr>
          <p:cNvPr name="Group 18" id="18"/>
          <p:cNvGrpSpPr/>
          <p:nvPr/>
        </p:nvGrpSpPr>
        <p:grpSpPr>
          <a:xfrm rot="0">
            <a:off x="13747603" y="4517557"/>
            <a:ext cx="3127487" cy="643670"/>
            <a:chOff x="0" y="0"/>
            <a:chExt cx="5315677" cy="1106170"/>
          </a:xfrm>
        </p:grpSpPr>
        <p:sp>
          <p:nvSpPr>
            <p:cNvPr name="Freeform 19" id="19"/>
            <p:cNvSpPr/>
            <p:nvPr/>
          </p:nvSpPr>
          <p:spPr>
            <a:xfrm flipH="false" flipV="false" rot="0">
              <a:off x="0" y="0"/>
              <a:ext cx="5316948" cy="1107440"/>
            </a:xfrm>
            <a:custGeom>
              <a:avLst/>
              <a:gdLst/>
              <a:ahLst/>
              <a:cxnLst/>
              <a:rect r="r" b="b" t="t" l="l"/>
              <a:pathLst>
                <a:path h="1107440" w="5316948">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p:spPr>
        </p:sp>
      </p:grpSp>
      <p:grpSp>
        <p:nvGrpSpPr>
          <p:cNvPr name="Group 20" id="20"/>
          <p:cNvGrpSpPr/>
          <p:nvPr/>
        </p:nvGrpSpPr>
        <p:grpSpPr>
          <a:xfrm rot="0">
            <a:off x="5540931" y="4517557"/>
            <a:ext cx="3127487" cy="643670"/>
            <a:chOff x="0" y="0"/>
            <a:chExt cx="5315677" cy="1106170"/>
          </a:xfrm>
        </p:grpSpPr>
        <p:sp>
          <p:nvSpPr>
            <p:cNvPr name="Freeform 21" id="21"/>
            <p:cNvSpPr/>
            <p:nvPr/>
          </p:nvSpPr>
          <p:spPr>
            <a:xfrm flipH="false" flipV="false" rot="0">
              <a:off x="0" y="0"/>
              <a:ext cx="5316948" cy="1107440"/>
            </a:xfrm>
            <a:custGeom>
              <a:avLst/>
              <a:gdLst/>
              <a:ahLst/>
              <a:cxnLst/>
              <a:rect r="r" b="b" t="t" l="l"/>
              <a:pathLst>
                <a:path h="1107440" w="5316948">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p:spPr>
        </p:sp>
      </p:grpSp>
      <p:grpSp>
        <p:nvGrpSpPr>
          <p:cNvPr name="Group 22" id="22"/>
          <p:cNvGrpSpPr/>
          <p:nvPr/>
        </p:nvGrpSpPr>
        <p:grpSpPr>
          <a:xfrm rot="0">
            <a:off x="9619582" y="4517557"/>
            <a:ext cx="3127487" cy="643670"/>
            <a:chOff x="0" y="0"/>
            <a:chExt cx="5315677" cy="1106170"/>
          </a:xfrm>
        </p:grpSpPr>
        <p:sp>
          <p:nvSpPr>
            <p:cNvPr name="Freeform 23" id="23"/>
            <p:cNvSpPr/>
            <p:nvPr/>
          </p:nvSpPr>
          <p:spPr>
            <a:xfrm flipH="false" flipV="false" rot="0">
              <a:off x="0" y="0"/>
              <a:ext cx="5316948" cy="1107440"/>
            </a:xfrm>
            <a:custGeom>
              <a:avLst/>
              <a:gdLst/>
              <a:ahLst/>
              <a:cxnLst/>
              <a:rect r="r" b="b" t="t" l="l"/>
              <a:pathLst>
                <a:path h="1107440" w="5316948">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p:spPr>
        </p:sp>
      </p:grpSp>
      <p:grpSp>
        <p:nvGrpSpPr>
          <p:cNvPr name="Group 24" id="24"/>
          <p:cNvGrpSpPr/>
          <p:nvPr/>
        </p:nvGrpSpPr>
        <p:grpSpPr>
          <a:xfrm rot="0">
            <a:off x="1412910" y="4517557"/>
            <a:ext cx="3127487" cy="643670"/>
            <a:chOff x="0" y="0"/>
            <a:chExt cx="5315677" cy="1106170"/>
          </a:xfrm>
        </p:grpSpPr>
        <p:sp>
          <p:nvSpPr>
            <p:cNvPr name="Freeform 25" id="25"/>
            <p:cNvSpPr/>
            <p:nvPr/>
          </p:nvSpPr>
          <p:spPr>
            <a:xfrm flipH="false" flipV="false" rot="0">
              <a:off x="0" y="0"/>
              <a:ext cx="5316948" cy="1107440"/>
            </a:xfrm>
            <a:custGeom>
              <a:avLst/>
              <a:gdLst/>
              <a:ahLst/>
              <a:cxnLst/>
              <a:rect r="r" b="b" t="t" l="l"/>
              <a:pathLst>
                <a:path h="1107440" w="5316948">
                  <a:moveTo>
                    <a:pt x="4763227" y="45720"/>
                  </a:moveTo>
                  <a:cubicBezTo>
                    <a:pt x="5042627" y="45720"/>
                    <a:pt x="5269957" y="273050"/>
                    <a:pt x="5269957" y="552450"/>
                  </a:cubicBezTo>
                  <a:cubicBezTo>
                    <a:pt x="5269957" y="831850"/>
                    <a:pt x="5042627" y="1059180"/>
                    <a:pt x="4763227" y="1059180"/>
                  </a:cubicBezTo>
                  <a:lnTo>
                    <a:pt x="553720" y="1059180"/>
                  </a:lnTo>
                  <a:cubicBezTo>
                    <a:pt x="274320" y="1059180"/>
                    <a:pt x="46990" y="831850"/>
                    <a:pt x="46990" y="552450"/>
                  </a:cubicBezTo>
                  <a:cubicBezTo>
                    <a:pt x="46990" y="273050"/>
                    <a:pt x="274320" y="45720"/>
                    <a:pt x="553720" y="45720"/>
                  </a:cubicBezTo>
                  <a:lnTo>
                    <a:pt x="4763227" y="45720"/>
                  </a:lnTo>
                  <a:moveTo>
                    <a:pt x="4763227" y="0"/>
                  </a:moveTo>
                  <a:lnTo>
                    <a:pt x="553720" y="0"/>
                  </a:lnTo>
                  <a:cubicBezTo>
                    <a:pt x="247650" y="0"/>
                    <a:pt x="0" y="247650"/>
                    <a:pt x="0" y="553720"/>
                  </a:cubicBezTo>
                  <a:cubicBezTo>
                    <a:pt x="0" y="859790"/>
                    <a:pt x="247650" y="1107440"/>
                    <a:pt x="553720" y="1107440"/>
                  </a:cubicBezTo>
                  <a:lnTo>
                    <a:pt x="4763227" y="1107440"/>
                  </a:lnTo>
                  <a:cubicBezTo>
                    <a:pt x="5069298" y="1107440"/>
                    <a:pt x="5316948" y="859790"/>
                    <a:pt x="5316948" y="553720"/>
                  </a:cubicBezTo>
                  <a:cubicBezTo>
                    <a:pt x="5315677" y="247650"/>
                    <a:pt x="5068027" y="0"/>
                    <a:pt x="4763227" y="0"/>
                  </a:cubicBezTo>
                  <a:close/>
                </a:path>
              </a:pathLst>
            </a:custGeom>
            <a:solidFill>
              <a:srgbClr val="000000"/>
            </a:solidFill>
          </p:spPr>
        </p:sp>
      </p:grpSp>
      <p:sp>
        <p:nvSpPr>
          <p:cNvPr name="TextBox 26" id="26"/>
          <p:cNvSpPr txBox="true"/>
          <p:nvPr/>
        </p:nvSpPr>
        <p:spPr>
          <a:xfrm rot="0">
            <a:off x="13484395" y="4599362"/>
            <a:ext cx="3653903"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JOB EVENT</a:t>
            </a:r>
          </a:p>
        </p:txBody>
      </p:sp>
      <p:sp>
        <p:nvSpPr>
          <p:cNvPr name="TextBox 27" id="27"/>
          <p:cNvSpPr txBox="true"/>
          <p:nvPr/>
        </p:nvSpPr>
        <p:spPr>
          <a:xfrm rot="0">
            <a:off x="5277723" y="4599362"/>
            <a:ext cx="3653903"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PRODUCT</a:t>
            </a:r>
          </a:p>
        </p:txBody>
      </p:sp>
      <p:sp>
        <p:nvSpPr>
          <p:cNvPr name="TextBox 28" id="28"/>
          <p:cNvSpPr txBox="true"/>
          <p:nvPr/>
        </p:nvSpPr>
        <p:spPr>
          <a:xfrm rot="0">
            <a:off x="9356374" y="4599362"/>
            <a:ext cx="3653903"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SALES</a:t>
            </a:r>
          </a:p>
        </p:txBody>
      </p:sp>
      <p:sp>
        <p:nvSpPr>
          <p:cNvPr name="TextBox 29" id="29"/>
          <p:cNvSpPr txBox="true"/>
          <p:nvPr/>
        </p:nvSpPr>
        <p:spPr>
          <a:xfrm rot="0">
            <a:off x="1149701" y="4599362"/>
            <a:ext cx="3653903"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FOLLOWERS</a:t>
            </a:r>
          </a:p>
        </p:txBody>
      </p:sp>
      <p:sp>
        <p:nvSpPr>
          <p:cNvPr name="TextBox 30" id="30"/>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5 / 16</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TARGET GROUP</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sp>
        <p:nvSpPr>
          <p:cNvPr name="TextBox 10" id="10"/>
          <p:cNvSpPr txBox="true"/>
          <p:nvPr/>
        </p:nvSpPr>
        <p:spPr>
          <a:xfrm rot="0">
            <a:off x="1028700" y="2074258"/>
            <a:ext cx="4955911" cy="1653540"/>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Vision</a:t>
            </a:r>
          </a:p>
        </p:txBody>
      </p:sp>
      <p:sp>
        <p:nvSpPr>
          <p:cNvPr name="TextBox 11" id="11"/>
          <p:cNvSpPr txBox="true"/>
          <p:nvPr/>
        </p:nvSpPr>
        <p:spPr>
          <a:xfrm rot="0">
            <a:off x="6953989" y="2492088"/>
            <a:ext cx="10305311" cy="1075055"/>
          </a:xfrm>
          <a:prstGeom prst="rect">
            <a:avLst/>
          </a:prstGeom>
        </p:spPr>
        <p:txBody>
          <a:bodyPr anchor="t" rtlCol="false" tIns="0" lIns="0" bIns="0" rIns="0">
            <a:spAutoFit/>
          </a:bodyPr>
          <a:lstStyle/>
          <a:p>
            <a:pPr algn="l">
              <a:lnSpc>
                <a:spcPts val="4400"/>
              </a:lnSpc>
            </a:pPr>
            <a:r>
              <a:rPr lang="en-US" sz="2200">
                <a:solidFill>
                  <a:srgbClr val="000000"/>
                </a:solidFill>
                <a:latin typeface="Roboto"/>
              </a:rPr>
              <a:t>Presentation are communication tools that can be used as demonstrations, lectures, speeches, reports, and more. </a:t>
            </a:r>
          </a:p>
        </p:txBody>
      </p:sp>
      <p:grpSp>
        <p:nvGrpSpPr>
          <p:cNvPr name="Group 12" id="12"/>
          <p:cNvGrpSpPr/>
          <p:nvPr/>
        </p:nvGrpSpPr>
        <p:grpSpPr>
          <a:xfrm rot="0">
            <a:off x="12170735" y="4618998"/>
            <a:ext cx="5088565" cy="3420988"/>
            <a:chOff x="0" y="0"/>
            <a:chExt cx="6784753" cy="4561317"/>
          </a:xfrm>
        </p:grpSpPr>
        <p:pic>
          <p:nvPicPr>
            <p:cNvPr name="Picture 13" id="13"/>
            <p:cNvPicPr>
              <a:picLocks noChangeAspect="true"/>
            </p:cNvPicPr>
            <p:nvPr/>
          </p:nvPicPr>
          <p:blipFill>
            <a:blip r:embed="rId5"/>
            <a:srcRect l="0" t="35143" r="0" b="20037"/>
            <a:stretch>
              <a:fillRect/>
            </a:stretch>
          </p:blipFill>
          <p:spPr>
            <a:xfrm flipH="false" flipV="false">
              <a:off x="0" y="0"/>
              <a:ext cx="6784753" cy="4561317"/>
            </a:xfrm>
            <a:prstGeom prst="rect">
              <a:avLst/>
            </a:prstGeom>
          </p:spPr>
        </p:pic>
      </p:grpSp>
      <p:grpSp>
        <p:nvGrpSpPr>
          <p:cNvPr name="Group 14" id="14"/>
          <p:cNvGrpSpPr/>
          <p:nvPr/>
        </p:nvGrpSpPr>
        <p:grpSpPr>
          <a:xfrm rot="0">
            <a:off x="1028700" y="4618998"/>
            <a:ext cx="10726036" cy="3420988"/>
            <a:chOff x="0" y="0"/>
            <a:chExt cx="14301381" cy="4561317"/>
          </a:xfrm>
        </p:grpSpPr>
        <p:pic>
          <p:nvPicPr>
            <p:cNvPr name="Picture 15" id="15"/>
            <p:cNvPicPr>
              <a:picLocks noChangeAspect="true"/>
            </p:cNvPicPr>
            <p:nvPr/>
          </p:nvPicPr>
          <p:blipFill>
            <a:blip r:embed="rId6"/>
            <a:srcRect l="0" t="34052" r="0" b="34052"/>
            <a:stretch>
              <a:fillRect/>
            </a:stretch>
          </p:blipFill>
          <p:spPr>
            <a:xfrm flipH="false" flipV="false">
              <a:off x="0" y="0"/>
              <a:ext cx="14301381" cy="4561317"/>
            </a:xfrm>
            <a:prstGeom prst="rect">
              <a:avLst/>
            </a:prstGeom>
          </p:spPr>
        </p:pic>
      </p:grpSp>
      <p:sp>
        <p:nvSpPr>
          <p:cNvPr name="AutoShape 16" id="16"/>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17" id="17"/>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6 / 16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SAMIRA HADID</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grpSp>
        <p:nvGrpSpPr>
          <p:cNvPr name="Group 10" id="10"/>
          <p:cNvGrpSpPr/>
          <p:nvPr/>
        </p:nvGrpSpPr>
        <p:grpSpPr>
          <a:xfrm rot="0">
            <a:off x="1028700" y="2458355"/>
            <a:ext cx="4254294" cy="5370290"/>
            <a:chOff x="0" y="0"/>
            <a:chExt cx="5672392" cy="7160387"/>
          </a:xfrm>
        </p:grpSpPr>
        <p:pic>
          <p:nvPicPr>
            <p:cNvPr name="Picture 11" id="11"/>
            <p:cNvPicPr>
              <a:picLocks noChangeAspect="true"/>
            </p:cNvPicPr>
            <p:nvPr/>
          </p:nvPicPr>
          <p:blipFill>
            <a:blip r:embed="rId5"/>
            <a:srcRect l="0" t="7869" r="0" b="7869"/>
            <a:stretch>
              <a:fillRect/>
            </a:stretch>
          </p:blipFill>
          <p:spPr>
            <a:xfrm flipH="false" flipV="false">
              <a:off x="0" y="0"/>
              <a:ext cx="5672392" cy="7160387"/>
            </a:xfrm>
            <a:prstGeom prst="rect">
              <a:avLst/>
            </a:prstGeom>
          </p:spPr>
        </p:pic>
      </p:grpSp>
      <p:grpSp>
        <p:nvGrpSpPr>
          <p:cNvPr name="Group 12" id="12"/>
          <p:cNvGrpSpPr/>
          <p:nvPr/>
        </p:nvGrpSpPr>
        <p:grpSpPr>
          <a:xfrm rot="0">
            <a:off x="5746400" y="2458355"/>
            <a:ext cx="4254294" cy="5370290"/>
            <a:chOff x="0" y="0"/>
            <a:chExt cx="5672392" cy="7160387"/>
          </a:xfrm>
        </p:grpSpPr>
        <p:pic>
          <p:nvPicPr>
            <p:cNvPr name="Picture 13" id="13"/>
            <p:cNvPicPr>
              <a:picLocks noChangeAspect="true"/>
            </p:cNvPicPr>
            <p:nvPr/>
          </p:nvPicPr>
          <p:blipFill>
            <a:blip r:embed="rId6"/>
            <a:srcRect l="98" t="0" r="98" b="0"/>
            <a:stretch>
              <a:fillRect/>
            </a:stretch>
          </p:blipFill>
          <p:spPr>
            <a:xfrm flipH="false" flipV="false">
              <a:off x="0" y="0"/>
              <a:ext cx="5672392" cy="7160387"/>
            </a:xfrm>
            <a:prstGeom prst="rect">
              <a:avLst/>
            </a:prstGeom>
          </p:spPr>
        </p:pic>
      </p:grpSp>
      <p:sp>
        <p:nvSpPr>
          <p:cNvPr name="TextBox 14" id="14"/>
          <p:cNvSpPr txBox="true"/>
          <p:nvPr/>
        </p:nvSpPr>
        <p:spPr>
          <a:xfrm rot="0">
            <a:off x="11121251" y="3219860"/>
            <a:ext cx="6138049" cy="1653540"/>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Project</a:t>
            </a:r>
          </a:p>
        </p:txBody>
      </p:sp>
      <p:sp>
        <p:nvSpPr>
          <p:cNvPr name="TextBox 15" id="15"/>
          <p:cNvSpPr txBox="true"/>
          <p:nvPr/>
        </p:nvSpPr>
        <p:spPr>
          <a:xfrm rot="0">
            <a:off x="11121251" y="5242785"/>
            <a:ext cx="5485005" cy="1633855"/>
          </a:xfrm>
          <a:prstGeom prst="rect">
            <a:avLst/>
          </a:prstGeom>
        </p:spPr>
        <p:txBody>
          <a:bodyPr anchor="t" rtlCol="false" tIns="0" lIns="0" bIns="0" rIns="0">
            <a:spAutoFit/>
          </a:bodyPr>
          <a:lstStyle/>
          <a:p>
            <a:pPr algn="l">
              <a:lnSpc>
                <a:spcPts val="4400"/>
              </a:lnSpc>
            </a:pPr>
            <a:r>
              <a:rPr lang="en-US" sz="2200">
                <a:solidFill>
                  <a:srgbClr val="000000"/>
                </a:solidFill>
                <a:latin typeface="Roboto"/>
              </a:rPr>
              <a:t>Presentation are communication tools that can be used as demonstrations, lectures, speeches, reports, and more.</a:t>
            </a:r>
          </a:p>
        </p:txBody>
      </p:sp>
      <p:sp>
        <p:nvSpPr>
          <p:cNvPr name="TextBox 16" id="16"/>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7 / 16</a:t>
            </a:r>
          </a:p>
        </p:txBody>
      </p:sp>
      <p:sp>
        <p:nvSpPr>
          <p:cNvPr name="AutoShape 17" id="17"/>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681" t="-49967" r="-17681" b="-49967"/>
            </a:stretch>
          </a:blipFill>
        </p:spPr>
      </p:sp>
      <p:sp>
        <p:nvSpPr>
          <p:cNvPr name="TextBox 3" id="3"/>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4" id="4"/>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grpSp>
        <p:nvGrpSpPr>
          <p:cNvPr name="Group 5" id="5"/>
          <p:cNvGrpSpPr/>
          <p:nvPr/>
        </p:nvGrpSpPr>
        <p:grpSpPr>
          <a:xfrm rot="0">
            <a:off x="1028700" y="1028700"/>
            <a:ext cx="16230600" cy="7110061"/>
            <a:chOff x="0" y="0"/>
            <a:chExt cx="21640800" cy="9480082"/>
          </a:xfrm>
        </p:grpSpPr>
        <p:pic>
          <p:nvPicPr>
            <p:cNvPr name="Picture 6" id="6"/>
            <p:cNvPicPr>
              <a:picLocks noChangeAspect="true"/>
            </p:cNvPicPr>
            <p:nvPr/>
          </p:nvPicPr>
          <p:blipFill>
            <a:blip r:embed="rId3"/>
            <a:srcRect l="0" t="17928" r="0" b="52866"/>
            <a:stretch>
              <a:fillRect/>
            </a:stretch>
          </p:blipFill>
          <p:spPr>
            <a:xfrm flipH="false" flipV="false">
              <a:off x="0" y="0"/>
              <a:ext cx="21640800" cy="9480082"/>
            </a:xfrm>
            <a:prstGeom prst="rect">
              <a:avLst/>
            </a:prstGeom>
          </p:spPr>
        </p:pic>
      </p:grpSp>
      <p:sp>
        <p:nvSpPr>
          <p:cNvPr name="TextBox 7" id="7"/>
          <p:cNvSpPr txBox="true"/>
          <p:nvPr/>
        </p:nvSpPr>
        <p:spPr>
          <a:xfrm rot="0">
            <a:off x="7451074" y="8542020"/>
            <a:ext cx="3385852" cy="716280"/>
          </a:xfrm>
          <a:prstGeom prst="rect">
            <a:avLst/>
          </a:prstGeom>
        </p:spPr>
        <p:txBody>
          <a:bodyPr anchor="t" rtlCol="false" tIns="0" lIns="0" bIns="0" rIns="0">
            <a:spAutoFit/>
          </a:bodyPr>
          <a:lstStyle/>
          <a:p>
            <a:pPr algn="ctr">
              <a:lnSpc>
                <a:spcPts val="5880"/>
              </a:lnSpc>
            </a:pPr>
            <a:r>
              <a:rPr lang="en-US" sz="4200">
                <a:solidFill>
                  <a:srgbClr val="000000"/>
                </a:solidFill>
                <a:latin typeface="Abril Fatface"/>
              </a:rPr>
              <a:t>Visual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63186" y="-215745"/>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SAMIRA HADID</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sp>
        <p:nvSpPr>
          <p:cNvPr name="AutoShape 10" id="10"/>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11" id="11"/>
          <p:cNvSpPr txBox="true"/>
          <p:nvPr/>
        </p:nvSpPr>
        <p:spPr>
          <a:xfrm rot="0">
            <a:off x="4175937" y="2074258"/>
            <a:ext cx="9936126" cy="1653540"/>
          </a:xfrm>
          <a:prstGeom prst="rect">
            <a:avLst/>
          </a:prstGeom>
        </p:spPr>
        <p:txBody>
          <a:bodyPr anchor="t" rtlCol="false" tIns="0" lIns="0" bIns="0" rIns="0">
            <a:spAutoFit/>
          </a:bodyPr>
          <a:lstStyle/>
          <a:p>
            <a:pPr algn="ctr">
              <a:lnSpc>
                <a:spcPts val="13439"/>
              </a:lnSpc>
            </a:pPr>
            <a:r>
              <a:rPr lang="en-US" sz="9600">
                <a:solidFill>
                  <a:srgbClr val="000000"/>
                </a:solidFill>
                <a:latin typeface="Abril Fatface"/>
              </a:rPr>
              <a:t>Collaboration</a:t>
            </a:r>
          </a:p>
        </p:txBody>
      </p:sp>
      <p:sp>
        <p:nvSpPr>
          <p:cNvPr name="TextBox 12" id="12"/>
          <p:cNvSpPr txBox="true"/>
          <p:nvPr/>
        </p:nvSpPr>
        <p:spPr>
          <a:xfrm rot="0">
            <a:off x="10163842" y="6058270"/>
            <a:ext cx="7095458" cy="1633855"/>
          </a:xfrm>
          <a:prstGeom prst="rect">
            <a:avLst/>
          </a:prstGeom>
        </p:spPr>
        <p:txBody>
          <a:bodyPr anchor="t" rtlCol="false" tIns="0" lIns="0" bIns="0" rIns="0">
            <a:spAutoFit/>
          </a:bodyPr>
          <a:lstStyle/>
          <a:p>
            <a:pPr algn="l">
              <a:lnSpc>
                <a:spcPts val="4400"/>
              </a:lnSpc>
            </a:pPr>
            <a:r>
              <a:rPr lang="en-US" sz="2200">
                <a:solidFill>
                  <a:srgbClr val="000000"/>
                </a:solidFill>
                <a:latin typeface="Roboto"/>
              </a:rPr>
              <a:t>Presentation are communication tools that can be used as demonstrations, lectures, speeches, reports, and more. It is mostly presented before an audience.</a:t>
            </a:r>
          </a:p>
        </p:txBody>
      </p:sp>
      <p:grpSp>
        <p:nvGrpSpPr>
          <p:cNvPr name="Group 13" id="13"/>
          <p:cNvGrpSpPr/>
          <p:nvPr/>
        </p:nvGrpSpPr>
        <p:grpSpPr>
          <a:xfrm rot="0">
            <a:off x="5396878" y="4543585"/>
            <a:ext cx="3823322" cy="3551760"/>
            <a:chOff x="0" y="0"/>
            <a:chExt cx="5097762" cy="4735680"/>
          </a:xfrm>
        </p:grpSpPr>
        <p:pic>
          <p:nvPicPr>
            <p:cNvPr name="Picture 14" id="14"/>
            <p:cNvPicPr>
              <a:picLocks noChangeAspect="true"/>
            </p:cNvPicPr>
            <p:nvPr/>
          </p:nvPicPr>
          <p:blipFill>
            <a:blip r:embed="rId5"/>
            <a:srcRect l="0" t="19034" r="0" b="19034"/>
            <a:stretch>
              <a:fillRect/>
            </a:stretch>
          </p:blipFill>
          <p:spPr>
            <a:xfrm flipH="false" flipV="false">
              <a:off x="0" y="0"/>
              <a:ext cx="5097762" cy="4735680"/>
            </a:xfrm>
            <a:prstGeom prst="rect">
              <a:avLst/>
            </a:prstGeom>
          </p:spPr>
        </p:pic>
      </p:grpSp>
      <p:grpSp>
        <p:nvGrpSpPr>
          <p:cNvPr name="Group 15" id="15"/>
          <p:cNvGrpSpPr/>
          <p:nvPr/>
        </p:nvGrpSpPr>
        <p:grpSpPr>
          <a:xfrm rot="0">
            <a:off x="1028700" y="4543585"/>
            <a:ext cx="3823322" cy="3551760"/>
            <a:chOff x="0" y="0"/>
            <a:chExt cx="5097762" cy="4735680"/>
          </a:xfrm>
        </p:grpSpPr>
        <p:pic>
          <p:nvPicPr>
            <p:cNvPr name="Picture 16" id="16"/>
            <p:cNvPicPr>
              <a:picLocks noChangeAspect="true"/>
            </p:cNvPicPr>
            <p:nvPr/>
          </p:nvPicPr>
          <p:blipFill>
            <a:blip r:embed="rId6"/>
            <a:srcRect l="0" t="3551" r="0" b="3551"/>
            <a:stretch>
              <a:fillRect/>
            </a:stretch>
          </p:blipFill>
          <p:spPr>
            <a:xfrm flipH="false" flipV="false">
              <a:off x="0" y="0"/>
              <a:ext cx="5097762" cy="4735680"/>
            </a:xfrm>
            <a:prstGeom prst="rect">
              <a:avLst/>
            </a:prstGeom>
          </p:spPr>
        </p:pic>
      </p:grpSp>
      <p:grpSp>
        <p:nvGrpSpPr>
          <p:cNvPr name="Group 17" id="17"/>
          <p:cNvGrpSpPr/>
          <p:nvPr/>
        </p:nvGrpSpPr>
        <p:grpSpPr>
          <a:xfrm rot="0">
            <a:off x="10150486" y="4927755"/>
            <a:ext cx="4232264" cy="643670"/>
            <a:chOff x="0" y="0"/>
            <a:chExt cx="7193428" cy="1106170"/>
          </a:xfrm>
        </p:grpSpPr>
        <p:sp>
          <p:nvSpPr>
            <p:cNvPr name="Freeform 18" id="18"/>
            <p:cNvSpPr/>
            <p:nvPr/>
          </p:nvSpPr>
          <p:spPr>
            <a:xfrm flipH="false" flipV="false" rot="0">
              <a:off x="0" y="0"/>
              <a:ext cx="7194698" cy="1107440"/>
            </a:xfrm>
            <a:custGeom>
              <a:avLst/>
              <a:gdLst/>
              <a:ahLst/>
              <a:cxnLst/>
              <a:rect r="r" b="b" t="t" l="l"/>
              <a:pathLst>
                <a:path h="1107440" w="7194698">
                  <a:moveTo>
                    <a:pt x="6640978" y="45720"/>
                  </a:moveTo>
                  <a:cubicBezTo>
                    <a:pt x="6920378" y="45720"/>
                    <a:pt x="7147708" y="273050"/>
                    <a:pt x="7147708" y="552450"/>
                  </a:cubicBezTo>
                  <a:cubicBezTo>
                    <a:pt x="7147708" y="831850"/>
                    <a:pt x="6920378" y="1059180"/>
                    <a:pt x="6640978" y="1059180"/>
                  </a:cubicBezTo>
                  <a:lnTo>
                    <a:pt x="553720" y="1059180"/>
                  </a:lnTo>
                  <a:cubicBezTo>
                    <a:pt x="274320" y="1059180"/>
                    <a:pt x="46990" y="831850"/>
                    <a:pt x="46990" y="552450"/>
                  </a:cubicBezTo>
                  <a:cubicBezTo>
                    <a:pt x="46990" y="273050"/>
                    <a:pt x="274320" y="45720"/>
                    <a:pt x="553720" y="45720"/>
                  </a:cubicBezTo>
                  <a:lnTo>
                    <a:pt x="6640978" y="45720"/>
                  </a:lnTo>
                  <a:moveTo>
                    <a:pt x="6640978" y="0"/>
                  </a:moveTo>
                  <a:lnTo>
                    <a:pt x="553720" y="0"/>
                  </a:lnTo>
                  <a:cubicBezTo>
                    <a:pt x="247650" y="0"/>
                    <a:pt x="0" y="247650"/>
                    <a:pt x="0" y="553720"/>
                  </a:cubicBezTo>
                  <a:cubicBezTo>
                    <a:pt x="0" y="859790"/>
                    <a:pt x="247650" y="1107440"/>
                    <a:pt x="553720" y="1107440"/>
                  </a:cubicBezTo>
                  <a:lnTo>
                    <a:pt x="6640978" y="1107440"/>
                  </a:lnTo>
                  <a:cubicBezTo>
                    <a:pt x="6947048" y="1107440"/>
                    <a:pt x="7194698" y="859790"/>
                    <a:pt x="7194698" y="553720"/>
                  </a:cubicBezTo>
                  <a:cubicBezTo>
                    <a:pt x="7193428" y="247650"/>
                    <a:pt x="6945778" y="0"/>
                    <a:pt x="6640978" y="0"/>
                  </a:cubicBezTo>
                  <a:close/>
                </a:path>
              </a:pathLst>
            </a:custGeom>
            <a:solidFill>
              <a:srgbClr val="000000"/>
            </a:solidFill>
          </p:spPr>
        </p:sp>
      </p:grpSp>
      <p:sp>
        <p:nvSpPr>
          <p:cNvPr name="TextBox 19" id="19"/>
          <p:cNvSpPr txBox="true"/>
          <p:nvPr/>
        </p:nvSpPr>
        <p:spPr>
          <a:xfrm rot="0">
            <a:off x="9907768" y="5009560"/>
            <a:ext cx="4717700"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SIMPLE &amp; ELEGANT</a:t>
            </a:r>
          </a:p>
        </p:txBody>
      </p:sp>
      <p:sp>
        <p:nvSpPr>
          <p:cNvPr name="TextBox 20" id="20"/>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9 / 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327732" y="-268875"/>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TextBox 3" id="3"/>
          <p:cNvSpPr txBox="true"/>
          <p:nvPr/>
        </p:nvSpPr>
        <p:spPr>
          <a:xfrm rot="0">
            <a:off x="1028700" y="3934824"/>
            <a:ext cx="14008502" cy="1698628"/>
          </a:xfrm>
          <a:prstGeom prst="rect">
            <a:avLst/>
          </a:prstGeom>
        </p:spPr>
        <p:txBody>
          <a:bodyPr anchor="t" rtlCol="false" tIns="0" lIns="0" bIns="0" rIns="0">
            <a:spAutoFit/>
          </a:bodyPr>
          <a:lstStyle/>
          <a:p>
            <a:pPr algn="l">
              <a:lnSpc>
                <a:spcPts val="13999"/>
              </a:lnSpc>
            </a:pPr>
            <a:r>
              <a:rPr lang="en-US" sz="9999">
                <a:solidFill>
                  <a:srgbClr val="000000"/>
                </a:solidFill>
                <a:latin typeface="Abril Fatface"/>
              </a:rPr>
              <a:t>Resultados</a:t>
            </a:r>
          </a:p>
        </p:txBody>
      </p:sp>
      <p:sp>
        <p:nvSpPr>
          <p:cNvPr name="AutoShape 4" id="4"/>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761020" y="-268875"/>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Freeform 3" id="3"/>
          <p:cNvSpPr/>
          <p:nvPr/>
        </p:nvSpPr>
        <p:spPr>
          <a:xfrm flipH="false" flipV="false" rot="0">
            <a:off x="1761020" y="3796981"/>
            <a:ext cx="4526394" cy="4231868"/>
          </a:xfrm>
          <a:custGeom>
            <a:avLst/>
            <a:gdLst/>
            <a:ahLst/>
            <a:cxnLst/>
            <a:rect r="r" b="b" t="t" l="l"/>
            <a:pathLst>
              <a:path h="4231868" w="4526394">
                <a:moveTo>
                  <a:pt x="0" y="0"/>
                </a:moveTo>
                <a:lnTo>
                  <a:pt x="4526394" y="0"/>
                </a:lnTo>
                <a:lnTo>
                  <a:pt x="4526394" y="4231868"/>
                </a:lnTo>
                <a:lnTo>
                  <a:pt x="0" y="4231868"/>
                </a:lnTo>
                <a:lnTo>
                  <a:pt x="0" y="0"/>
                </a:lnTo>
                <a:close/>
              </a:path>
            </a:pathLst>
          </a:custGeom>
          <a:blipFill>
            <a:blip r:embed="rId3"/>
            <a:stretch>
              <a:fillRect l="0" t="0" r="0" b="0"/>
            </a:stretch>
          </a:blipFill>
        </p:spPr>
      </p:sp>
      <p:sp>
        <p:nvSpPr>
          <p:cNvPr name="Freeform 4" id="4"/>
          <p:cNvSpPr/>
          <p:nvPr/>
        </p:nvSpPr>
        <p:spPr>
          <a:xfrm flipH="false" flipV="false" rot="0">
            <a:off x="13909553" y="4175063"/>
            <a:ext cx="3349747" cy="3349747"/>
          </a:xfrm>
          <a:custGeom>
            <a:avLst/>
            <a:gdLst/>
            <a:ahLst/>
            <a:cxnLst/>
            <a:rect r="r" b="b" t="t" l="l"/>
            <a:pathLst>
              <a:path h="3349747" w="3349747">
                <a:moveTo>
                  <a:pt x="0" y="0"/>
                </a:moveTo>
                <a:lnTo>
                  <a:pt x="3349747" y="0"/>
                </a:lnTo>
                <a:lnTo>
                  <a:pt x="3349747" y="3349747"/>
                </a:lnTo>
                <a:lnTo>
                  <a:pt x="0" y="3349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970572"/>
            <a:ext cx="3575425"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RESULTADOS</a:t>
            </a:r>
          </a:p>
        </p:txBody>
      </p:sp>
      <p:sp>
        <p:nvSpPr>
          <p:cNvPr name="TextBox 6" id="6"/>
          <p:cNvSpPr txBox="true"/>
          <p:nvPr/>
        </p:nvSpPr>
        <p:spPr>
          <a:xfrm rot="0">
            <a:off x="2417565" y="2265079"/>
            <a:ext cx="2742503" cy="830580"/>
          </a:xfrm>
          <a:prstGeom prst="rect">
            <a:avLst/>
          </a:prstGeom>
        </p:spPr>
        <p:txBody>
          <a:bodyPr anchor="t" rtlCol="false" tIns="0" lIns="0" bIns="0" rIns="0">
            <a:spAutoFit/>
          </a:bodyPr>
          <a:lstStyle/>
          <a:p>
            <a:pPr algn="l">
              <a:lnSpc>
                <a:spcPts val="6719"/>
              </a:lnSpc>
            </a:pPr>
            <a:r>
              <a:rPr lang="en-US" sz="4800">
                <a:solidFill>
                  <a:srgbClr val="000000"/>
                </a:solidFill>
                <a:latin typeface="Abril Fatface"/>
              </a:rPr>
              <a:t>Métricas</a:t>
            </a:r>
          </a:p>
        </p:txBody>
      </p:sp>
      <p:sp>
        <p:nvSpPr>
          <p:cNvPr name="TextBox 7" id="7"/>
          <p:cNvSpPr txBox="true"/>
          <p:nvPr/>
        </p:nvSpPr>
        <p:spPr>
          <a:xfrm rot="0">
            <a:off x="9861466" y="3568381"/>
            <a:ext cx="5485005" cy="4334512"/>
          </a:xfrm>
          <a:prstGeom prst="rect">
            <a:avLst/>
          </a:prstGeom>
        </p:spPr>
        <p:txBody>
          <a:bodyPr anchor="t" rtlCol="false" tIns="0" lIns="0" bIns="0" rIns="0">
            <a:spAutoFit/>
          </a:bodyPr>
          <a:lstStyle/>
          <a:p>
            <a:pPr algn="l" marL="626106" indent="-313053" lvl="1">
              <a:lnSpc>
                <a:spcPts val="5799"/>
              </a:lnSpc>
              <a:buFont typeface="Arial"/>
              <a:buChar char="•"/>
            </a:pPr>
            <a:r>
              <a:rPr lang="en-US" sz="2899">
                <a:solidFill>
                  <a:srgbClr val="000000"/>
                </a:solidFill>
                <a:latin typeface="Roboto"/>
              </a:rPr>
              <a:t>MRMRFS</a:t>
            </a:r>
          </a:p>
          <a:p>
            <a:pPr algn="l" marL="626106" indent="-313053" lvl="1">
              <a:lnSpc>
                <a:spcPts val="5799"/>
              </a:lnSpc>
              <a:buFont typeface="Arial"/>
              <a:buChar char="•"/>
            </a:pPr>
            <a:r>
              <a:rPr lang="en-US" sz="2899">
                <a:solidFill>
                  <a:srgbClr val="000000"/>
                </a:solidFill>
                <a:latin typeface="Roboto"/>
              </a:rPr>
              <a:t> CO-l</a:t>
            </a:r>
          </a:p>
          <a:p>
            <a:pPr algn="l" marL="626106" indent="-313053" lvl="1">
              <a:lnSpc>
                <a:spcPts val="5799"/>
              </a:lnSpc>
              <a:buFont typeface="Arial"/>
              <a:buChar char="•"/>
            </a:pPr>
            <a:r>
              <a:rPr lang="en-US" sz="2899">
                <a:solidFill>
                  <a:srgbClr val="000000"/>
                </a:solidFill>
                <a:latin typeface="Roboto"/>
              </a:rPr>
              <a:t>PMC</a:t>
            </a:r>
          </a:p>
          <a:p>
            <a:pPr algn="l" marL="626106" indent="-313053" lvl="1">
              <a:lnSpc>
                <a:spcPts val="5799"/>
              </a:lnSpc>
              <a:buFont typeface="Arial"/>
              <a:buChar char="•"/>
            </a:pPr>
            <a:r>
              <a:rPr lang="en-US" sz="2899">
                <a:solidFill>
                  <a:srgbClr val="000000"/>
                </a:solidFill>
                <a:latin typeface="Roboto"/>
              </a:rPr>
              <a:t> FNN</a:t>
            </a:r>
          </a:p>
          <a:p>
            <a:pPr algn="l" marL="626106" indent="-313053" lvl="1">
              <a:lnSpc>
                <a:spcPts val="5799"/>
              </a:lnSpc>
              <a:buFont typeface="Arial"/>
              <a:buChar char="•"/>
            </a:pPr>
            <a:r>
              <a:rPr lang="en-US" sz="2899">
                <a:solidFill>
                  <a:srgbClr val="000000"/>
                </a:solidFill>
                <a:latin typeface="Roboto"/>
              </a:rPr>
              <a:t>Wavelet-NN</a:t>
            </a:r>
          </a:p>
          <a:p>
            <a:pPr algn="l" marL="626107" indent="-313054" lvl="1">
              <a:lnSpc>
                <a:spcPts val="5799"/>
              </a:lnSpc>
              <a:buFont typeface="Arial"/>
              <a:buChar char="•"/>
            </a:pPr>
            <a:r>
              <a:rPr lang="en-US" sz="2899">
                <a:solidFill>
                  <a:srgbClr val="000000"/>
                </a:solidFill>
                <a:latin typeface="Roboto"/>
              </a:rPr>
              <a:t> MC-SVM</a:t>
            </a:r>
          </a:p>
        </p:txBody>
      </p:sp>
      <p:sp>
        <p:nvSpPr>
          <p:cNvPr name="TextBox 8" id="8"/>
          <p:cNvSpPr txBox="true"/>
          <p:nvPr/>
        </p:nvSpPr>
        <p:spPr>
          <a:xfrm rot="0">
            <a:off x="11232717" y="2265079"/>
            <a:ext cx="2554182" cy="830580"/>
          </a:xfrm>
          <a:prstGeom prst="rect">
            <a:avLst/>
          </a:prstGeom>
        </p:spPr>
        <p:txBody>
          <a:bodyPr anchor="t" rtlCol="false" tIns="0" lIns="0" bIns="0" rIns="0">
            <a:spAutoFit/>
          </a:bodyPr>
          <a:lstStyle/>
          <a:p>
            <a:pPr algn="l">
              <a:lnSpc>
                <a:spcPts val="6719"/>
              </a:lnSpc>
            </a:pPr>
            <a:r>
              <a:rPr lang="en-US" sz="4800">
                <a:solidFill>
                  <a:srgbClr val="000000"/>
                </a:solidFill>
                <a:latin typeface="Abril Fatface"/>
              </a:rPr>
              <a:t>Métodos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3371" y="-373834"/>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grpSp>
        <p:nvGrpSpPr>
          <p:cNvPr name="Group 4" id="4"/>
          <p:cNvGrpSpPr/>
          <p:nvPr/>
        </p:nvGrpSpPr>
        <p:grpSpPr>
          <a:xfrm rot="0">
            <a:off x="1028700" y="2442626"/>
            <a:ext cx="7244701" cy="5370290"/>
            <a:chOff x="0" y="0"/>
            <a:chExt cx="9659602" cy="7160387"/>
          </a:xfrm>
        </p:grpSpPr>
        <p:pic>
          <p:nvPicPr>
            <p:cNvPr name="Picture 5" id="5"/>
            <p:cNvPicPr>
              <a:picLocks noChangeAspect="true"/>
            </p:cNvPicPr>
            <p:nvPr/>
          </p:nvPicPr>
          <p:blipFill>
            <a:blip r:embed="rId5"/>
            <a:srcRect l="0" t="5678" r="0" b="5678"/>
            <a:stretch>
              <a:fillRect/>
            </a:stretch>
          </p:blipFill>
          <p:spPr>
            <a:xfrm flipH="false" flipV="false">
              <a:off x="0" y="0"/>
              <a:ext cx="9659602" cy="7160387"/>
            </a:xfrm>
            <a:prstGeom prst="rect">
              <a:avLst/>
            </a:prstGeom>
          </p:spPr>
        </p:pic>
      </p:grpSp>
      <p:sp>
        <p:nvSpPr>
          <p:cNvPr name="Freeform 6" id="6"/>
          <p:cNvSpPr/>
          <p:nvPr/>
        </p:nvSpPr>
        <p:spPr>
          <a:xfrm flipH="false" flipV="false" rot="0">
            <a:off x="11419640" y="6429556"/>
            <a:ext cx="2211548" cy="2217090"/>
          </a:xfrm>
          <a:custGeom>
            <a:avLst/>
            <a:gdLst/>
            <a:ahLst/>
            <a:cxnLst/>
            <a:rect r="r" b="b" t="t" l="l"/>
            <a:pathLst>
              <a:path h="2217090" w="2211548">
                <a:moveTo>
                  <a:pt x="0" y="0"/>
                </a:moveTo>
                <a:lnTo>
                  <a:pt x="2211547" y="0"/>
                </a:lnTo>
                <a:lnTo>
                  <a:pt x="2211547" y="2217091"/>
                </a:lnTo>
                <a:lnTo>
                  <a:pt x="0" y="2217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8952765" y="1601888"/>
            <a:ext cx="7650126" cy="1510025"/>
          </a:xfrm>
          <a:prstGeom prst="rect">
            <a:avLst/>
          </a:prstGeom>
        </p:spPr>
        <p:txBody>
          <a:bodyPr anchor="t" rtlCol="false" tIns="0" lIns="0" bIns="0" rIns="0">
            <a:spAutoFit/>
          </a:bodyPr>
          <a:lstStyle/>
          <a:p>
            <a:pPr algn="l">
              <a:lnSpc>
                <a:spcPts val="12320"/>
              </a:lnSpc>
            </a:pPr>
            <a:r>
              <a:rPr lang="en-US" sz="8800">
                <a:solidFill>
                  <a:srgbClr val="000000"/>
                </a:solidFill>
                <a:latin typeface="Abril Fatface"/>
              </a:rPr>
              <a:t>Visión General</a:t>
            </a:r>
          </a:p>
        </p:txBody>
      </p:sp>
      <p:sp>
        <p:nvSpPr>
          <p:cNvPr name="TextBox 8" id="8"/>
          <p:cNvSpPr txBox="true"/>
          <p:nvPr/>
        </p:nvSpPr>
        <p:spPr>
          <a:xfrm rot="0">
            <a:off x="8939585" y="3795576"/>
            <a:ext cx="7171658" cy="1551307"/>
          </a:xfrm>
          <a:prstGeom prst="rect">
            <a:avLst/>
          </a:prstGeom>
        </p:spPr>
        <p:txBody>
          <a:bodyPr anchor="t" rtlCol="false" tIns="0" lIns="0" bIns="0" rIns="0">
            <a:spAutoFit/>
          </a:bodyPr>
          <a:lstStyle/>
          <a:p>
            <a:pPr algn="l">
              <a:lnSpc>
                <a:spcPts val="6399"/>
              </a:lnSpc>
            </a:pPr>
            <a:r>
              <a:rPr lang="en-US" sz="3199">
                <a:solidFill>
                  <a:srgbClr val="000000"/>
                </a:solidFill>
                <a:latin typeface="Roboto"/>
              </a:rPr>
              <a:t>El artículo se centra en la detección temprana del cancer de pulmón.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Freeform 3" id="3"/>
          <p:cNvSpPr/>
          <p:nvPr/>
        </p:nvSpPr>
        <p:spPr>
          <a:xfrm flipH="false" flipV="false" rot="0">
            <a:off x="6600800" y="1117581"/>
            <a:ext cx="9865038" cy="4103683"/>
          </a:xfrm>
          <a:custGeom>
            <a:avLst/>
            <a:gdLst/>
            <a:ahLst/>
            <a:cxnLst/>
            <a:rect r="r" b="b" t="t" l="l"/>
            <a:pathLst>
              <a:path h="4103683" w="9865038">
                <a:moveTo>
                  <a:pt x="0" y="0"/>
                </a:moveTo>
                <a:lnTo>
                  <a:pt x="9865038" y="0"/>
                </a:lnTo>
                <a:lnTo>
                  <a:pt x="9865038" y="4103683"/>
                </a:lnTo>
                <a:lnTo>
                  <a:pt x="0" y="4103683"/>
                </a:lnTo>
                <a:lnTo>
                  <a:pt x="0" y="0"/>
                </a:lnTo>
                <a:close/>
              </a:path>
            </a:pathLst>
          </a:custGeom>
          <a:blipFill>
            <a:blip r:embed="rId3"/>
            <a:stretch>
              <a:fillRect l="-3102" t="-3793" r="-901" b="-3251"/>
            </a:stretch>
          </a:blipFill>
        </p:spPr>
      </p:sp>
      <p:sp>
        <p:nvSpPr>
          <p:cNvPr name="Freeform 4" id="4"/>
          <p:cNvSpPr/>
          <p:nvPr/>
        </p:nvSpPr>
        <p:spPr>
          <a:xfrm flipH="false" flipV="false" rot="0">
            <a:off x="6600800" y="5618497"/>
            <a:ext cx="9865038" cy="4088347"/>
          </a:xfrm>
          <a:custGeom>
            <a:avLst/>
            <a:gdLst/>
            <a:ahLst/>
            <a:cxnLst/>
            <a:rect r="r" b="b" t="t" l="l"/>
            <a:pathLst>
              <a:path h="4088347" w="9865038">
                <a:moveTo>
                  <a:pt x="0" y="0"/>
                </a:moveTo>
                <a:lnTo>
                  <a:pt x="9865038" y="0"/>
                </a:lnTo>
                <a:lnTo>
                  <a:pt x="9865038" y="4088347"/>
                </a:lnTo>
                <a:lnTo>
                  <a:pt x="0" y="4088347"/>
                </a:lnTo>
                <a:lnTo>
                  <a:pt x="0" y="0"/>
                </a:lnTo>
                <a:close/>
              </a:path>
            </a:pathLst>
          </a:custGeom>
          <a:blipFill>
            <a:blip r:embed="rId4"/>
            <a:stretch>
              <a:fillRect l="-3102" t="-3454" r="0" b="-1727"/>
            </a:stretch>
          </a:blipFill>
        </p:spPr>
      </p:sp>
      <p:sp>
        <p:nvSpPr>
          <p:cNvPr name="TextBox 5" id="5"/>
          <p:cNvSpPr txBox="true"/>
          <p:nvPr/>
        </p:nvSpPr>
        <p:spPr>
          <a:xfrm rot="0">
            <a:off x="1028700" y="970572"/>
            <a:ext cx="3575425"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RESULTADOS</a:t>
            </a:r>
          </a:p>
        </p:txBody>
      </p:sp>
      <p:sp>
        <p:nvSpPr>
          <p:cNvPr name="TextBox 6" id="6"/>
          <p:cNvSpPr txBox="true"/>
          <p:nvPr/>
        </p:nvSpPr>
        <p:spPr>
          <a:xfrm rot="0">
            <a:off x="816839" y="2497599"/>
            <a:ext cx="4911251" cy="1210296"/>
          </a:xfrm>
          <a:prstGeom prst="rect">
            <a:avLst/>
          </a:prstGeom>
        </p:spPr>
        <p:txBody>
          <a:bodyPr anchor="t" rtlCol="false" tIns="0" lIns="0" bIns="0" rIns="0">
            <a:spAutoFit/>
          </a:bodyPr>
          <a:lstStyle/>
          <a:p>
            <a:pPr algn="l">
              <a:lnSpc>
                <a:spcPts val="9940"/>
              </a:lnSpc>
            </a:pPr>
            <a:r>
              <a:rPr lang="en-US" sz="7100">
                <a:solidFill>
                  <a:srgbClr val="000000"/>
                </a:solidFill>
                <a:latin typeface="Abril Fatface"/>
              </a:rPr>
              <a:t>Escenario 1</a:t>
            </a:r>
          </a:p>
        </p:txBody>
      </p:sp>
      <p:sp>
        <p:nvSpPr>
          <p:cNvPr name="TextBox 7" id="7"/>
          <p:cNvSpPr txBox="true"/>
          <p:nvPr/>
        </p:nvSpPr>
        <p:spPr>
          <a:xfrm rot="0">
            <a:off x="0" y="4955670"/>
            <a:ext cx="6808418" cy="1526540"/>
          </a:xfrm>
          <a:prstGeom prst="rect">
            <a:avLst/>
          </a:prstGeom>
        </p:spPr>
        <p:txBody>
          <a:bodyPr anchor="t" rtlCol="false" tIns="0" lIns="0" bIns="0" rIns="0">
            <a:spAutoFit/>
          </a:bodyPr>
          <a:lstStyle/>
          <a:p>
            <a:pPr algn="ctr" marL="0" indent="0" lvl="0">
              <a:lnSpc>
                <a:spcPts val="4060"/>
              </a:lnSpc>
              <a:spcBef>
                <a:spcPct val="0"/>
              </a:spcBef>
            </a:pPr>
            <a:r>
              <a:rPr lang="en-US" sz="2900">
                <a:solidFill>
                  <a:srgbClr val="000000"/>
                </a:solidFill>
                <a:latin typeface="Canva Sans"/>
              </a:rPr>
              <a:t>Resultados usando el método sugerido realizando un preprocesamiento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Freeform 3" id="3"/>
          <p:cNvSpPr/>
          <p:nvPr/>
        </p:nvSpPr>
        <p:spPr>
          <a:xfrm flipH="false" flipV="false" rot="0">
            <a:off x="622493" y="2220178"/>
            <a:ext cx="7828791" cy="3391702"/>
          </a:xfrm>
          <a:custGeom>
            <a:avLst/>
            <a:gdLst/>
            <a:ahLst/>
            <a:cxnLst/>
            <a:rect r="r" b="b" t="t" l="l"/>
            <a:pathLst>
              <a:path h="3391702" w="7828791">
                <a:moveTo>
                  <a:pt x="0" y="0"/>
                </a:moveTo>
                <a:lnTo>
                  <a:pt x="7828791" y="0"/>
                </a:lnTo>
                <a:lnTo>
                  <a:pt x="7828791" y="3391701"/>
                </a:lnTo>
                <a:lnTo>
                  <a:pt x="0" y="3391701"/>
                </a:lnTo>
                <a:lnTo>
                  <a:pt x="0" y="0"/>
                </a:lnTo>
                <a:close/>
              </a:path>
            </a:pathLst>
          </a:custGeom>
          <a:blipFill>
            <a:blip r:embed="rId3"/>
            <a:stretch>
              <a:fillRect l="0" t="0" r="0" b="0"/>
            </a:stretch>
          </a:blipFill>
        </p:spPr>
      </p:sp>
      <p:sp>
        <p:nvSpPr>
          <p:cNvPr name="Freeform 4" id="4"/>
          <p:cNvSpPr/>
          <p:nvPr/>
        </p:nvSpPr>
        <p:spPr>
          <a:xfrm flipH="false" flipV="false" rot="0">
            <a:off x="622493" y="6070875"/>
            <a:ext cx="7828791" cy="3326945"/>
          </a:xfrm>
          <a:custGeom>
            <a:avLst/>
            <a:gdLst/>
            <a:ahLst/>
            <a:cxnLst/>
            <a:rect r="r" b="b" t="t" l="l"/>
            <a:pathLst>
              <a:path h="3326945" w="7828791">
                <a:moveTo>
                  <a:pt x="0" y="0"/>
                </a:moveTo>
                <a:lnTo>
                  <a:pt x="7828791" y="0"/>
                </a:lnTo>
                <a:lnTo>
                  <a:pt x="7828791" y="3326945"/>
                </a:lnTo>
                <a:lnTo>
                  <a:pt x="0" y="3326945"/>
                </a:lnTo>
                <a:lnTo>
                  <a:pt x="0" y="0"/>
                </a:lnTo>
                <a:close/>
              </a:path>
            </a:pathLst>
          </a:custGeom>
          <a:blipFill>
            <a:blip r:embed="rId4"/>
            <a:stretch>
              <a:fillRect l="0" t="0" r="0" b="0"/>
            </a:stretch>
          </a:blipFill>
        </p:spPr>
      </p:sp>
      <p:sp>
        <p:nvSpPr>
          <p:cNvPr name="Freeform 5" id="5"/>
          <p:cNvSpPr/>
          <p:nvPr/>
        </p:nvSpPr>
        <p:spPr>
          <a:xfrm flipH="false" flipV="false" rot="0">
            <a:off x="9543569" y="4339796"/>
            <a:ext cx="7856972" cy="3462157"/>
          </a:xfrm>
          <a:custGeom>
            <a:avLst/>
            <a:gdLst/>
            <a:ahLst/>
            <a:cxnLst/>
            <a:rect r="r" b="b" t="t" l="l"/>
            <a:pathLst>
              <a:path h="3462157" w="7856972">
                <a:moveTo>
                  <a:pt x="0" y="0"/>
                </a:moveTo>
                <a:lnTo>
                  <a:pt x="7856972" y="0"/>
                </a:lnTo>
                <a:lnTo>
                  <a:pt x="7856972" y="3462157"/>
                </a:lnTo>
                <a:lnTo>
                  <a:pt x="0" y="3462157"/>
                </a:lnTo>
                <a:lnTo>
                  <a:pt x="0" y="0"/>
                </a:lnTo>
                <a:close/>
              </a:path>
            </a:pathLst>
          </a:custGeom>
          <a:blipFill>
            <a:blip r:embed="rId5"/>
            <a:stretch>
              <a:fillRect l="0" t="0" r="-2458" b="0"/>
            </a:stretch>
          </a:blipFill>
        </p:spPr>
      </p:sp>
      <p:sp>
        <p:nvSpPr>
          <p:cNvPr name="TextBox 6" id="6"/>
          <p:cNvSpPr txBox="true"/>
          <p:nvPr/>
        </p:nvSpPr>
        <p:spPr>
          <a:xfrm rot="0">
            <a:off x="1028700" y="970572"/>
            <a:ext cx="3575425"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RESULTADOS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1028700" y="970572"/>
            <a:ext cx="3575425" cy="358775"/>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RESULTADOS</a:t>
            </a:r>
          </a:p>
        </p:txBody>
      </p:sp>
      <p:sp>
        <p:nvSpPr>
          <p:cNvPr name="Freeform 3" id="3"/>
          <p:cNvSpPr/>
          <p:nvPr/>
        </p:nvSpPr>
        <p:spPr>
          <a:xfrm flipH="false" flipV="false" rot="0">
            <a:off x="2346945" y="-278209"/>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Freeform 4" id="4"/>
          <p:cNvSpPr/>
          <p:nvPr/>
        </p:nvSpPr>
        <p:spPr>
          <a:xfrm flipH="false" flipV="false" rot="0">
            <a:off x="7876858" y="766784"/>
            <a:ext cx="8888100" cy="4376716"/>
          </a:xfrm>
          <a:custGeom>
            <a:avLst/>
            <a:gdLst/>
            <a:ahLst/>
            <a:cxnLst/>
            <a:rect r="r" b="b" t="t" l="l"/>
            <a:pathLst>
              <a:path h="4376716" w="8888100">
                <a:moveTo>
                  <a:pt x="0" y="0"/>
                </a:moveTo>
                <a:lnTo>
                  <a:pt x="8888100" y="0"/>
                </a:lnTo>
                <a:lnTo>
                  <a:pt x="8888100" y="4376716"/>
                </a:lnTo>
                <a:lnTo>
                  <a:pt x="0" y="4376716"/>
                </a:lnTo>
                <a:lnTo>
                  <a:pt x="0" y="0"/>
                </a:lnTo>
                <a:close/>
              </a:path>
            </a:pathLst>
          </a:custGeom>
          <a:blipFill>
            <a:blip r:embed="rId3"/>
            <a:stretch>
              <a:fillRect l="0" t="0" r="0" b="0"/>
            </a:stretch>
          </a:blipFill>
        </p:spPr>
      </p:sp>
      <p:sp>
        <p:nvSpPr>
          <p:cNvPr name="Freeform 5" id="5"/>
          <p:cNvSpPr/>
          <p:nvPr/>
        </p:nvSpPr>
        <p:spPr>
          <a:xfrm flipH="false" flipV="false" rot="0">
            <a:off x="4440006" y="6693682"/>
            <a:ext cx="8888100" cy="3122867"/>
          </a:xfrm>
          <a:custGeom>
            <a:avLst/>
            <a:gdLst/>
            <a:ahLst/>
            <a:cxnLst/>
            <a:rect r="r" b="b" t="t" l="l"/>
            <a:pathLst>
              <a:path h="3122867" w="8888100">
                <a:moveTo>
                  <a:pt x="0" y="0"/>
                </a:moveTo>
                <a:lnTo>
                  <a:pt x="8888099" y="0"/>
                </a:lnTo>
                <a:lnTo>
                  <a:pt x="8888099" y="3122868"/>
                </a:lnTo>
                <a:lnTo>
                  <a:pt x="0" y="3122868"/>
                </a:lnTo>
                <a:lnTo>
                  <a:pt x="0" y="0"/>
                </a:lnTo>
                <a:close/>
              </a:path>
            </a:pathLst>
          </a:custGeom>
          <a:blipFill>
            <a:blip r:embed="rId4"/>
            <a:stretch>
              <a:fillRect l="0" t="-1094" r="0" b="-1094"/>
            </a:stretch>
          </a:blipFill>
        </p:spPr>
      </p:sp>
      <p:sp>
        <p:nvSpPr>
          <p:cNvPr name="TextBox 6" id="6"/>
          <p:cNvSpPr txBox="true"/>
          <p:nvPr/>
        </p:nvSpPr>
        <p:spPr>
          <a:xfrm rot="0">
            <a:off x="1028700" y="1691422"/>
            <a:ext cx="4911251" cy="1028686"/>
          </a:xfrm>
          <a:prstGeom prst="rect">
            <a:avLst/>
          </a:prstGeom>
        </p:spPr>
        <p:txBody>
          <a:bodyPr anchor="t" rtlCol="false" tIns="0" lIns="0" bIns="0" rIns="0">
            <a:spAutoFit/>
          </a:bodyPr>
          <a:lstStyle/>
          <a:p>
            <a:pPr algn="l">
              <a:lnSpc>
                <a:spcPts val="8400"/>
              </a:lnSpc>
            </a:pPr>
            <a:r>
              <a:rPr lang="en-US" sz="6000">
                <a:solidFill>
                  <a:srgbClr val="000000"/>
                </a:solidFill>
                <a:latin typeface="Abril Fatface"/>
              </a:rPr>
              <a:t>Escenario 2</a:t>
            </a:r>
          </a:p>
        </p:txBody>
      </p:sp>
      <p:sp>
        <p:nvSpPr>
          <p:cNvPr name="TextBox 7" id="7"/>
          <p:cNvSpPr txBox="true"/>
          <p:nvPr/>
        </p:nvSpPr>
        <p:spPr>
          <a:xfrm rot="0">
            <a:off x="1028700" y="3247794"/>
            <a:ext cx="4604125" cy="815339"/>
          </a:xfrm>
          <a:prstGeom prst="rect">
            <a:avLst/>
          </a:prstGeom>
        </p:spPr>
        <p:txBody>
          <a:bodyPr anchor="t" rtlCol="false" tIns="0" lIns="0" bIns="0" rIns="0">
            <a:spAutoFit/>
          </a:bodyPr>
          <a:lstStyle/>
          <a:p>
            <a:pPr algn="ctr" marL="0" indent="0" lvl="0">
              <a:lnSpc>
                <a:spcPts val="3360"/>
              </a:lnSpc>
              <a:spcBef>
                <a:spcPct val="0"/>
              </a:spcBef>
            </a:pPr>
            <a:r>
              <a:rPr lang="en-US" sz="2400">
                <a:solidFill>
                  <a:srgbClr val="000000"/>
                </a:solidFill>
                <a:latin typeface="Canva Sans"/>
              </a:rPr>
              <a:t>Resultados usando el método sugerido sin preprocesamiento</a:t>
            </a:r>
          </a:p>
        </p:txBody>
      </p:sp>
      <p:sp>
        <p:nvSpPr>
          <p:cNvPr name="TextBox 8" id="8"/>
          <p:cNvSpPr txBox="true"/>
          <p:nvPr/>
        </p:nvSpPr>
        <p:spPr>
          <a:xfrm rot="0">
            <a:off x="5781078" y="5575652"/>
            <a:ext cx="6205956" cy="863585"/>
          </a:xfrm>
          <a:prstGeom prst="rect">
            <a:avLst/>
          </a:prstGeom>
        </p:spPr>
        <p:txBody>
          <a:bodyPr anchor="t" rtlCol="false" tIns="0" lIns="0" bIns="0" rIns="0">
            <a:spAutoFit/>
          </a:bodyPr>
          <a:lstStyle/>
          <a:p>
            <a:pPr algn="l">
              <a:lnSpc>
                <a:spcPts val="7000"/>
              </a:lnSpc>
            </a:pPr>
            <a:r>
              <a:rPr lang="en-US" sz="5000">
                <a:solidFill>
                  <a:srgbClr val="000000"/>
                </a:solidFill>
                <a:latin typeface="Abril Fatface"/>
              </a:rPr>
              <a:t>Matriz de Confusión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327732" y="-268875"/>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TextBox 3" id="3"/>
          <p:cNvSpPr txBox="true"/>
          <p:nvPr/>
        </p:nvSpPr>
        <p:spPr>
          <a:xfrm rot="0">
            <a:off x="1028700" y="4203699"/>
            <a:ext cx="14008502" cy="1698628"/>
          </a:xfrm>
          <a:prstGeom prst="rect">
            <a:avLst/>
          </a:prstGeom>
        </p:spPr>
        <p:txBody>
          <a:bodyPr anchor="t" rtlCol="false" tIns="0" lIns="0" bIns="0" rIns="0">
            <a:spAutoFit/>
          </a:bodyPr>
          <a:lstStyle/>
          <a:p>
            <a:pPr algn="l">
              <a:lnSpc>
                <a:spcPts val="13999"/>
              </a:lnSpc>
            </a:pPr>
            <a:r>
              <a:rPr lang="en-US" sz="9999">
                <a:solidFill>
                  <a:srgbClr val="000000"/>
                </a:solidFill>
                <a:latin typeface="Abril Fatface"/>
              </a:rPr>
              <a:t>Conclusiones</a:t>
            </a:r>
          </a:p>
        </p:txBody>
      </p:sp>
      <p:sp>
        <p:nvSpPr>
          <p:cNvPr name="AutoShape 4" id="4"/>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573439" y="587032"/>
            <a:ext cx="5973324" cy="1184275"/>
          </a:xfrm>
          <a:prstGeom prst="rect">
            <a:avLst/>
          </a:prstGeom>
        </p:spPr>
        <p:txBody>
          <a:bodyPr anchor="t" rtlCol="false" tIns="0" lIns="0" bIns="0" rIns="0">
            <a:spAutoFit/>
          </a:bodyPr>
          <a:lstStyle/>
          <a:p>
            <a:pPr algn="l">
              <a:lnSpc>
                <a:spcPts val="9799"/>
              </a:lnSpc>
            </a:pPr>
            <a:r>
              <a:rPr lang="en-US" sz="6999">
                <a:solidFill>
                  <a:srgbClr val="000000"/>
                </a:solidFill>
                <a:latin typeface="Abril Fatface"/>
              </a:rPr>
              <a:t>Conclusiones</a:t>
            </a:r>
          </a:p>
        </p:txBody>
      </p:sp>
      <p:sp>
        <p:nvSpPr>
          <p:cNvPr name="TextBox 3" id="3"/>
          <p:cNvSpPr txBox="true"/>
          <p:nvPr/>
        </p:nvSpPr>
        <p:spPr>
          <a:xfrm rot="0">
            <a:off x="2054629" y="3919855"/>
            <a:ext cx="13782675" cy="17805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Optimización del algoritmos y </a:t>
            </a:r>
            <a:r>
              <a:rPr lang="en-US" sz="3399">
                <a:solidFill>
                  <a:srgbClr val="000000"/>
                </a:solidFill>
                <a:latin typeface="Canva Sans"/>
              </a:rPr>
              <a:t>Preprocesamiento de datos</a:t>
            </a:r>
          </a:p>
          <a:p>
            <a:pPr algn="just" marL="734059" indent="-367030" lvl="1">
              <a:lnSpc>
                <a:spcPts val="4759"/>
              </a:lnSpc>
              <a:buFont typeface="Arial"/>
              <a:buChar char="•"/>
            </a:pPr>
            <a:r>
              <a:rPr lang="en-US" sz="3399">
                <a:solidFill>
                  <a:srgbClr val="000000"/>
                </a:solidFill>
                <a:latin typeface="Canva Sans"/>
              </a:rPr>
              <a:t>Aumento de imágenes y Comparación con enfoques anteriores</a:t>
            </a:r>
          </a:p>
          <a:p>
            <a:pPr algn="just" marL="734059" indent="-367030" lvl="1">
              <a:lnSpc>
                <a:spcPts val="4759"/>
              </a:lnSpc>
              <a:buFont typeface="Arial"/>
              <a:buChar char="•"/>
            </a:pPr>
            <a:r>
              <a:rPr lang="en-US" sz="3399">
                <a:solidFill>
                  <a:srgbClr val="000000"/>
                </a:solidFill>
                <a:latin typeface="Canva Sans"/>
              </a:rPr>
              <a:t>Rendimiento mejorado en métricas</a:t>
            </a:r>
          </a:p>
        </p:txBody>
      </p:sp>
      <p:sp>
        <p:nvSpPr>
          <p:cNvPr name="Freeform 4" id="4"/>
          <p:cNvSpPr/>
          <p:nvPr/>
        </p:nvSpPr>
        <p:spPr>
          <a:xfrm flipH="false" flipV="false" rot="0">
            <a:off x="7327732" y="-268875"/>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2">
              <a:alphaModFix amt="30000"/>
            </a:blip>
            <a:stretch>
              <a:fillRect l="0" t="-6695" r="0" b="-6695"/>
            </a:stretch>
          </a:blipFill>
        </p:spPr>
      </p:sp>
      <p:sp>
        <p:nvSpPr>
          <p:cNvPr name="AutoShape 3" id="3"/>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4" id="4"/>
          <p:cNvSpPr txBox="true"/>
          <p:nvPr/>
        </p:nvSpPr>
        <p:spPr>
          <a:xfrm rot="0">
            <a:off x="3566240" y="3926475"/>
            <a:ext cx="11155519" cy="2387600"/>
          </a:xfrm>
          <a:prstGeom prst="rect">
            <a:avLst/>
          </a:prstGeom>
        </p:spPr>
        <p:txBody>
          <a:bodyPr anchor="t" rtlCol="false" tIns="0" lIns="0" bIns="0" rIns="0">
            <a:spAutoFit/>
          </a:bodyPr>
          <a:lstStyle/>
          <a:p>
            <a:pPr algn="ctr">
              <a:lnSpc>
                <a:spcPts val="19599"/>
              </a:lnSpc>
            </a:pPr>
            <a:r>
              <a:rPr lang="en-US" sz="13999">
                <a:solidFill>
                  <a:srgbClr val="000000"/>
                </a:solidFill>
                <a:latin typeface="Abril Fatface"/>
              </a:rPr>
              <a:t>Gracias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SAMIRA HADID</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sp>
        <p:nvSpPr>
          <p:cNvPr name="AutoShape 10" id="10"/>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11" id="11"/>
          <p:cNvSpPr txBox="true"/>
          <p:nvPr/>
        </p:nvSpPr>
        <p:spPr>
          <a:xfrm rot="0">
            <a:off x="1028700" y="3219860"/>
            <a:ext cx="6794458" cy="1653540"/>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Portfolio</a:t>
            </a:r>
          </a:p>
        </p:txBody>
      </p:sp>
      <p:sp>
        <p:nvSpPr>
          <p:cNvPr name="TextBox 12" id="12"/>
          <p:cNvSpPr txBox="true"/>
          <p:nvPr/>
        </p:nvSpPr>
        <p:spPr>
          <a:xfrm rot="0">
            <a:off x="1028700" y="5242785"/>
            <a:ext cx="5485005" cy="1633855"/>
          </a:xfrm>
          <a:prstGeom prst="rect">
            <a:avLst/>
          </a:prstGeom>
        </p:spPr>
        <p:txBody>
          <a:bodyPr anchor="t" rtlCol="false" tIns="0" lIns="0" bIns="0" rIns="0">
            <a:spAutoFit/>
          </a:bodyPr>
          <a:lstStyle/>
          <a:p>
            <a:pPr algn="l">
              <a:lnSpc>
                <a:spcPts val="4400"/>
              </a:lnSpc>
            </a:pPr>
            <a:r>
              <a:rPr lang="en-US" sz="2200">
                <a:solidFill>
                  <a:srgbClr val="000000"/>
                </a:solidFill>
                <a:latin typeface="Roboto"/>
              </a:rPr>
              <a:t>Presentation are communication tools that can be used as demonstrations, lectures, speeches, reports, and more.</a:t>
            </a:r>
          </a:p>
        </p:txBody>
      </p:sp>
      <p:grpSp>
        <p:nvGrpSpPr>
          <p:cNvPr name="Group 13" id="13"/>
          <p:cNvGrpSpPr/>
          <p:nvPr/>
        </p:nvGrpSpPr>
        <p:grpSpPr>
          <a:xfrm rot="0">
            <a:off x="13689672" y="2912454"/>
            <a:ext cx="3569628" cy="4462093"/>
            <a:chOff x="0" y="0"/>
            <a:chExt cx="4759504" cy="5949457"/>
          </a:xfrm>
        </p:grpSpPr>
        <p:pic>
          <p:nvPicPr>
            <p:cNvPr name="Picture 14" id="14"/>
            <p:cNvPicPr>
              <a:picLocks noChangeAspect="true"/>
            </p:cNvPicPr>
            <p:nvPr/>
          </p:nvPicPr>
          <p:blipFill>
            <a:blip r:embed="rId5"/>
            <a:srcRect l="0" t="16665" r="0" b="0"/>
            <a:stretch>
              <a:fillRect/>
            </a:stretch>
          </p:blipFill>
          <p:spPr>
            <a:xfrm flipH="false" flipV="false">
              <a:off x="0" y="0"/>
              <a:ext cx="4759504" cy="5949457"/>
            </a:xfrm>
            <a:prstGeom prst="rect">
              <a:avLst/>
            </a:prstGeom>
          </p:spPr>
        </p:pic>
      </p:grpSp>
      <p:grpSp>
        <p:nvGrpSpPr>
          <p:cNvPr name="Group 15" id="15"/>
          <p:cNvGrpSpPr/>
          <p:nvPr/>
        </p:nvGrpSpPr>
        <p:grpSpPr>
          <a:xfrm rot="0">
            <a:off x="7625546" y="2912454"/>
            <a:ext cx="5627028" cy="4462093"/>
            <a:chOff x="0" y="0"/>
            <a:chExt cx="7502704" cy="5949457"/>
          </a:xfrm>
        </p:grpSpPr>
        <p:pic>
          <p:nvPicPr>
            <p:cNvPr name="Picture 16" id="16"/>
            <p:cNvPicPr>
              <a:picLocks noChangeAspect="true"/>
            </p:cNvPicPr>
            <p:nvPr/>
          </p:nvPicPr>
          <p:blipFill>
            <a:blip r:embed="rId6"/>
            <a:srcRect l="0" t="23567" r="0" b="23567"/>
            <a:stretch>
              <a:fillRect/>
            </a:stretch>
          </p:blipFill>
          <p:spPr>
            <a:xfrm flipH="false" flipV="false">
              <a:off x="0" y="0"/>
              <a:ext cx="7502704" cy="5949457"/>
            </a:xfrm>
            <a:prstGeom prst="rect">
              <a:avLst/>
            </a:prstGeom>
          </p:spPr>
        </p:pic>
      </p:grpSp>
      <p:sp>
        <p:nvSpPr>
          <p:cNvPr name="TextBox 17" id="17"/>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13 / 16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SAMIRA HADID</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sp>
        <p:nvSpPr>
          <p:cNvPr name="AutoShape 10" id="10"/>
          <p:cNvSpPr/>
          <p:nvPr/>
        </p:nvSpPr>
        <p:spPr>
          <a:xfrm rot="0">
            <a:off x="8605054" y="1151547"/>
            <a:ext cx="1077892" cy="0"/>
          </a:xfrm>
          <a:prstGeom prst="line">
            <a:avLst/>
          </a:prstGeom>
          <a:ln cap="rnd" w="28575">
            <a:solidFill>
              <a:srgbClr val="000000"/>
            </a:solidFill>
            <a:prstDash val="solid"/>
            <a:headEnd type="none" len="sm" w="sm"/>
            <a:tailEnd type="triangle" len="med" w="lg"/>
          </a:ln>
        </p:spPr>
      </p:sp>
      <p:grpSp>
        <p:nvGrpSpPr>
          <p:cNvPr name="Group 11" id="11"/>
          <p:cNvGrpSpPr/>
          <p:nvPr/>
        </p:nvGrpSpPr>
        <p:grpSpPr>
          <a:xfrm rot="0">
            <a:off x="1028700" y="2107051"/>
            <a:ext cx="4646596" cy="4566985"/>
            <a:chOff x="0" y="0"/>
            <a:chExt cx="6195461" cy="6089314"/>
          </a:xfrm>
        </p:grpSpPr>
        <p:pic>
          <p:nvPicPr>
            <p:cNvPr name="Picture 12" id="12"/>
            <p:cNvPicPr>
              <a:picLocks noChangeAspect="true"/>
            </p:cNvPicPr>
            <p:nvPr/>
          </p:nvPicPr>
          <p:blipFill>
            <a:blip r:embed="rId5"/>
            <a:srcRect l="11593" t="30405" r="14299" b="21036"/>
            <a:stretch>
              <a:fillRect/>
            </a:stretch>
          </p:blipFill>
          <p:spPr>
            <a:xfrm flipH="false" flipV="false">
              <a:off x="0" y="0"/>
              <a:ext cx="6195461" cy="6089314"/>
            </a:xfrm>
            <a:prstGeom prst="rect">
              <a:avLst/>
            </a:prstGeom>
          </p:spPr>
        </p:pic>
      </p:grpSp>
      <p:grpSp>
        <p:nvGrpSpPr>
          <p:cNvPr name="Group 13" id="13"/>
          <p:cNvGrpSpPr/>
          <p:nvPr/>
        </p:nvGrpSpPr>
        <p:grpSpPr>
          <a:xfrm rot="0">
            <a:off x="3903613" y="4661265"/>
            <a:ext cx="3543365" cy="3482657"/>
            <a:chOff x="0" y="0"/>
            <a:chExt cx="4724487" cy="4643542"/>
          </a:xfrm>
        </p:grpSpPr>
        <p:pic>
          <p:nvPicPr>
            <p:cNvPr name="Picture 14" id="14"/>
            <p:cNvPicPr>
              <a:picLocks noChangeAspect="true"/>
            </p:cNvPicPr>
            <p:nvPr/>
          </p:nvPicPr>
          <p:blipFill>
            <a:blip r:embed="rId6"/>
            <a:srcRect l="0" t="15394" r="0" b="15394"/>
            <a:stretch>
              <a:fillRect/>
            </a:stretch>
          </p:blipFill>
          <p:spPr>
            <a:xfrm flipH="false" flipV="false">
              <a:off x="0" y="0"/>
              <a:ext cx="4724487" cy="4643542"/>
            </a:xfrm>
            <a:prstGeom prst="rect">
              <a:avLst/>
            </a:prstGeom>
          </p:spPr>
        </p:pic>
      </p:grpSp>
      <p:sp>
        <p:nvSpPr>
          <p:cNvPr name="TextBox 15" id="15"/>
          <p:cNvSpPr txBox="true"/>
          <p:nvPr/>
        </p:nvSpPr>
        <p:spPr>
          <a:xfrm rot="0">
            <a:off x="8952765" y="3118031"/>
            <a:ext cx="7650126" cy="1653540"/>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Portfolio</a:t>
            </a:r>
          </a:p>
        </p:txBody>
      </p:sp>
      <p:sp>
        <p:nvSpPr>
          <p:cNvPr name="TextBox 16" id="16"/>
          <p:cNvSpPr txBox="true"/>
          <p:nvPr/>
        </p:nvSpPr>
        <p:spPr>
          <a:xfrm rot="0">
            <a:off x="8952765" y="5344614"/>
            <a:ext cx="7171658" cy="1633855"/>
          </a:xfrm>
          <a:prstGeom prst="rect">
            <a:avLst/>
          </a:prstGeom>
        </p:spPr>
        <p:txBody>
          <a:bodyPr anchor="t" rtlCol="false" tIns="0" lIns="0" bIns="0" rIns="0">
            <a:spAutoFit/>
          </a:bodyPr>
          <a:lstStyle/>
          <a:p>
            <a:pPr algn="l">
              <a:lnSpc>
                <a:spcPts val="4400"/>
              </a:lnSpc>
            </a:pPr>
            <a:r>
              <a:rPr lang="en-US" sz="2200">
                <a:solidFill>
                  <a:srgbClr val="000000"/>
                </a:solidFill>
                <a:latin typeface="Roboto"/>
              </a:rPr>
              <a:t>Presentation are communication tools that can be used as demonstrations, lectures, speeches, reports, and more. It is mostly presented before an audience.</a:t>
            </a:r>
          </a:p>
        </p:txBody>
      </p:sp>
      <p:sp>
        <p:nvSpPr>
          <p:cNvPr name="TextBox 17" id="17"/>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14 / 16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AutoShape 2" id="2"/>
          <p:cNvSpPr/>
          <p:nvPr/>
        </p:nvSpPr>
        <p:spPr>
          <a:xfrm rot="0">
            <a:off x="16933370" y="1052675"/>
            <a:ext cx="325930" cy="0"/>
          </a:xfrm>
          <a:prstGeom prst="line">
            <a:avLst/>
          </a:prstGeom>
          <a:ln cap="flat" w="28575">
            <a:solidFill>
              <a:srgbClr val="000000"/>
            </a:solidFill>
            <a:prstDash val="solid"/>
            <a:headEnd type="none" len="sm" w="sm"/>
            <a:tailEnd type="none" len="sm" w="sm"/>
          </a:ln>
        </p:spPr>
      </p:sp>
      <p:sp>
        <p:nvSpPr>
          <p:cNvPr name="AutoShape 3" id="3"/>
          <p:cNvSpPr/>
          <p:nvPr/>
        </p:nvSpPr>
        <p:spPr>
          <a:xfrm rot="0">
            <a:off x="16933370" y="1182027"/>
            <a:ext cx="325930" cy="0"/>
          </a:xfrm>
          <a:prstGeom prst="line">
            <a:avLst/>
          </a:prstGeom>
          <a:ln cap="flat" w="28575">
            <a:solidFill>
              <a:srgbClr val="000000"/>
            </a:solidFill>
            <a:prstDash val="solid"/>
            <a:headEnd type="none" len="sm" w="sm"/>
            <a:tailEnd type="none" len="sm" w="sm"/>
          </a:ln>
        </p:spPr>
      </p:sp>
      <p:sp>
        <p:nvSpPr>
          <p:cNvPr name="AutoShape 4" id="4"/>
          <p:cNvSpPr/>
          <p:nvPr/>
        </p:nvSpPr>
        <p:spPr>
          <a:xfrm rot="0">
            <a:off x="16933370" y="1311379"/>
            <a:ext cx="325930" cy="0"/>
          </a:xfrm>
          <a:prstGeom prst="line">
            <a:avLst/>
          </a:prstGeom>
          <a:ln cap="flat" w="28575">
            <a:solidFill>
              <a:srgbClr val="000000"/>
            </a:solidFill>
            <a:prstDash val="solid"/>
            <a:headEnd type="none" len="sm" w="sm"/>
            <a:tailEnd type="none" len="sm" w="sm"/>
          </a:ln>
        </p:spPr>
      </p:sp>
      <p:sp>
        <p:nvSpPr>
          <p:cNvPr name="Freeform 5" id="5"/>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24240" y="0"/>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TextBox 7" id="7"/>
          <p:cNvSpPr txBox="true"/>
          <p:nvPr/>
        </p:nvSpPr>
        <p:spPr>
          <a:xfrm rot="0">
            <a:off x="1028700" y="970572"/>
            <a:ext cx="3575425" cy="361950"/>
          </a:xfrm>
          <a:prstGeom prst="rect">
            <a:avLst/>
          </a:prstGeom>
        </p:spPr>
        <p:txBody>
          <a:bodyPr anchor="t" rtlCol="false" tIns="0" lIns="0" bIns="0" rIns="0">
            <a:spAutoFit/>
          </a:bodyPr>
          <a:lstStyle/>
          <a:p>
            <a:pPr algn="l">
              <a:lnSpc>
                <a:spcPts val="2800"/>
              </a:lnSpc>
            </a:pPr>
            <a:r>
              <a:rPr lang="en-US" sz="2000" spc="200">
                <a:solidFill>
                  <a:srgbClr val="000000"/>
                </a:solidFill>
                <a:latin typeface="Roboto"/>
              </a:rPr>
              <a:t>SAMIRA HADID</a:t>
            </a:r>
          </a:p>
        </p:txBody>
      </p:sp>
      <p:sp>
        <p:nvSpPr>
          <p:cNvPr name="TextBox 8" id="8"/>
          <p:cNvSpPr txBox="true"/>
          <p:nvPr/>
        </p:nvSpPr>
        <p:spPr>
          <a:xfrm rot="0">
            <a:off x="1028700" y="8875395"/>
            <a:ext cx="4717700" cy="321945"/>
          </a:xfrm>
          <a:prstGeom prst="rect">
            <a:avLst/>
          </a:prstGeom>
        </p:spPr>
        <p:txBody>
          <a:bodyPr anchor="t" rtlCol="false" tIns="0" lIns="0" bIns="0" rIns="0">
            <a:spAutoFit/>
          </a:bodyPr>
          <a:lstStyle/>
          <a:p>
            <a:pPr algn="l">
              <a:lnSpc>
                <a:spcPts val="2520"/>
              </a:lnSpc>
            </a:pPr>
            <a:r>
              <a:rPr lang="en-US" sz="1800">
                <a:solidFill>
                  <a:srgbClr val="000000"/>
                </a:solidFill>
                <a:latin typeface="Roboto"/>
              </a:rPr>
              <a:t>WWW.REALLYGREATSITE.COM</a:t>
            </a:r>
          </a:p>
        </p:txBody>
      </p:sp>
      <p:sp>
        <p:nvSpPr>
          <p:cNvPr name="TextBox 9" id="9"/>
          <p:cNvSpPr txBox="true"/>
          <p:nvPr/>
        </p:nvSpPr>
        <p:spPr>
          <a:xfrm rot="0">
            <a:off x="12541600" y="8875395"/>
            <a:ext cx="4717700" cy="321945"/>
          </a:xfrm>
          <a:prstGeom prst="rect">
            <a:avLst/>
          </a:prstGeom>
        </p:spPr>
        <p:txBody>
          <a:bodyPr anchor="t" rtlCol="false" tIns="0" lIns="0" bIns="0" rIns="0">
            <a:spAutoFit/>
          </a:bodyPr>
          <a:lstStyle/>
          <a:p>
            <a:pPr algn="r">
              <a:lnSpc>
                <a:spcPts val="2520"/>
              </a:lnSpc>
            </a:pPr>
            <a:r>
              <a:rPr lang="en-US" sz="1800">
                <a:solidFill>
                  <a:srgbClr val="000000"/>
                </a:solidFill>
                <a:latin typeface="Roboto"/>
              </a:rPr>
              <a:t>19 AUGUST, 2021</a:t>
            </a:r>
          </a:p>
        </p:txBody>
      </p:sp>
      <p:sp>
        <p:nvSpPr>
          <p:cNvPr name="AutoShape 10" id="10"/>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
        <p:nvSpPr>
          <p:cNvPr name="TextBox 11" id="11"/>
          <p:cNvSpPr txBox="true"/>
          <p:nvPr/>
        </p:nvSpPr>
        <p:spPr>
          <a:xfrm rot="0">
            <a:off x="1028700" y="3219860"/>
            <a:ext cx="6794458" cy="1653540"/>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Contact</a:t>
            </a:r>
          </a:p>
        </p:txBody>
      </p:sp>
      <p:sp>
        <p:nvSpPr>
          <p:cNvPr name="TextBox 12" id="12"/>
          <p:cNvSpPr txBox="true"/>
          <p:nvPr/>
        </p:nvSpPr>
        <p:spPr>
          <a:xfrm rot="0">
            <a:off x="1028700" y="5242785"/>
            <a:ext cx="5485005" cy="1633855"/>
          </a:xfrm>
          <a:prstGeom prst="rect">
            <a:avLst/>
          </a:prstGeom>
        </p:spPr>
        <p:txBody>
          <a:bodyPr anchor="t" rtlCol="false" tIns="0" lIns="0" bIns="0" rIns="0">
            <a:spAutoFit/>
          </a:bodyPr>
          <a:lstStyle/>
          <a:p>
            <a:pPr algn="l">
              <a:lnSpc>
                <a:spcPts val="4400"/>
              </a:lnSpc>
            </a:pPr>
            <a:r>
              <a:rPr lang="en-US" sz="2200">
                <a:solidFill>
                  <a:srgbClr val="000000"/>
                </a:solidFill>
                <a:latin typeface="Roboto"/>
              </a:rPr>
              <a:t>Presentation are communication tools that can be used as demonstrations, lectures, speeches, reports, and more.</a:t>
            </a:r>
          </a:p>
        </p:txBody>
      </p:sp>
      <p:grpSp>
        <p:nvGrpSpPr>
          <p:cNvPr name="Group 13" id="13"/>
          <p:cNvGrpSpPr/>
          <p:nvPr/>
        </p:nvGrpSpPr>
        <p:grpSpPr>
          <a:xfrm rot="0">
            <a:off x="8134555" y="4846132"/>
            <a:ext cx="8861537" cy="643670"/>
            <a:chOff x="0" y="0"/>
            <a:chExt cx="15061636" cy="1106170"/>
          </a:xfrm>
        </p:grpSpPr>
        <p:sp>
          <p:nvSpPr>
            <p:cNvPr name="Freeform 14" id="14"/>
            <p:cNvSpPr/>
            <p:nvPr/>
          </p:nvSpPr>
          <p:spPr>
            <a:xfrm flipH="false" flipV="false" rot="0">
              <a:off x="0" y="0"/>
              <a:ext cx="15062907" cy="1107440"/>
            </a:xfrm>
            <a:custGeom>
              <a:avLst/>
              <a:gdLst/>
              <a:ahLst/>
              <a:cxnLst/>
              <a:rect r="r" b="b" t="t" l="l"/>
              <a:pathLst>
                <a:path h="1107440" w="15062907">
                  <a:moveTo>
                    <a:pt x="14509186" y="45720"/>
                  </a:moveTo>
                  <a:cubicBezTo>
                    <a:pt x="14788586" y="45720"/>
                    <a:pt x="15015916" y="273050"/>
                    <a:pt x="15015916" y="552450"/>
                  </a:cubicBezTo>
                  <a:cubicBezTo>
                    <a:pt x="15015916" y="831850"/>
                    <a:pt x="14788586" y="1059180"/>
                    <a:pt x="14509186" y="1059180"/>
                  </a:cubicBezTo>
                  <a:lnTo>
                    <a:pt x="553720" y="1059180"/>
                  </a:lnTo>
                  <a:cubicBezTo>
                    <a:pt x="274320" y="1059180"/>
                    <a:pt x="46990" y="831850"/>
                    <a:pt x="46990" y="552450"/>
                  </a:cubicBezTo>
                  <a:cubicBezTo>
                    <a:pt x="46990" y="273050"/>
                    <a:pt x="274320" y="45720"/>
                    <a:pt x="553720" y="45720"/>
                  </a:cubicBezTo>
                  <a:lnTo>
                    <a:pt x="14509186" y="45720"/>
                  </a:lnTo>
                  <a:moveTo>
                    <a:pt x="14509186" y="0"/>
                  </a:moveTo>
                  <a:lnTo>
                    <a:pt x="553720" y="0"/>
                  </a:lnTo>
                  <a:cubicBezTo>
                    <a:pt x="247650" y="0"/>
                    <a:pt x="0" y="247650"/>
                    <a:pt x="0" y="553720"/>
                  </a:cubicBezTo>
                  <a:cubicBezTo>
                    <a:pt x="0" y="859790"/>
                    <a:pt x="247650" y="1107440"/>
                    <a:pt x="553720" y="1107440"/>
                  </a:cubicBezTo>
                  <a:lnTo>
                    <a:pt x="14509186" y="1107440"/>
                  </a:lnTo>
                  <a:cubicBezTo>
                    <a:pt x="14815257" y="1107440"/>
                    <a:pt x="15062907" y="859790"/>
                    <a:pt x="15062907" y="553720"/>
                  </a:cubicBezTo>
                  <a:cubicBezTo>
                    <a:pt x="15061636" y="247650"/>
                    <a:pt x="14813986" y="0"/>
                    <a:pt x="14509186" y="0"/>
                  </a:cubicBezTo>
                  <a:close/>
                </a:path>
              </a:pathLst>
            </a:custGeom>
            <a:solidFill>
              <a:srgbClr val="000000"/>
            </a:solidFill>
          </p:spPr>
        </p:sp>
      </p:grpSp>
      <p:grpSp>
        <p:nvGrpSpPr>
          <p:cNvPr name="Group 15" id="15"/>
          <p:cNvGrpSpPr/>
          <p:nvPr/>
        </p:nvGrpSpPr>
        <p:grpSpPr>
          <a:xfrm rot="0">
            <a:off x="8134555" y="3336498"/>
            <a:ext cx="8861537" cy="643670"/>
            <a:chOff x="0" y="0"/>
            <a:chExt cx="15061636" cy="1106170"/>
          </a:xfrm>
        </p:grpSpPr>
        <p:sp>
          <p:nvSpPr>
            <p:cNvPr name="Freeform 16" id="16"/>
            <p:cNvSpPr/>
            <p:nvPr/>
          </p:nvSpPr>
          <p:spPr>
            <a:xfrm flipH="false" flipV="false" rot="0">
              <a:off x="0" y="0"/>
              <a:ext cx="15062907" cy="1107440"/>
            </a:xfrm>
            <a:custGeom>
              <a:avLst/>
              <a:gdLst/>
              <a:ahLst/>
              <a:cxnLst/>
              <a:rect r="r" b="b" t="t" l="l"/>
              <a:pathLst>
                <a:path h="1107440" w="15062907">
                  <a:moveTo>
                    <a:pt x="14509186" y="45720"/>
                  </a:moveTo>
                  <a:cubicBezTo>
                    <a:pt x="14788586" y="45720"/>
                    <a:pt x="15015916" y="273050"/>
                    <a:pt x="15015916" y="552450"/>
                  </a:cubicBezTo>
                  <a:cubicBezTo>
                    <a:pt x="15015916" y="831850"/>
                    <a:pt x="14788586" y="1059180"/>
                    <a:pt x="14509186" y="1059180"/>
                  </a:cubicBezTo>
                  <a:lnTo>
                    <a:pt x="553720" y="1059180"/>
                  </a:lnTo>
                  <a:cubicBezTo>
                    <a:pt x="274320" y="1059180"/>
                    <a:pt x="46990" y="831850"/>
                    <a:pt x="46990" y="552450"/>
                  </a:cubicBezTo>
                  <a:cubicBezTo>
                    <a:pt x="46990" y="273050"/>
                    <a:pt x="274320" y="45720"/>
                    <a:pt x="553720" y="45720"/>
                  </a:cubicBezTo>
                  <a:lnTo>
                    <a:pt x="14509186" y="45720"/>
                  </a:lnTo>
                  <a:moveTo>
                    <a:pt x="14509186" y="0"/>
                  </a:moveTo>
                  <a:lnTo>
                    <a:pt x="553720" y="0"/>
                  </a:lnTo>
                  <a:cubicBezTo>
                    <a:pt x="247650" y="0"/>
                    <a:pt x="0" y="247650"/>
                    <a:pt x="0" y="553720"/>
                  </a:cubicBezTo>
                  <a:cubicBezTo>
                    <a:pt x="0" y="859790"/>
                    <a:pt x="247650" y="1107440"/>
                    <a:pt x="553720" y="1107440"/>
                  </a:cubicBezTo>
                  <a:lnTo>
                    <a:pt x="14509186" y="1107440"/>
                  </a:lnTo>
                  <a:cubicBezTo>
                    <a:pt x="14815257" y="1107440"/>
                    <a:pt x="15062907" y="859790"/>
                    <a:pt x="15062907" y="553720"/>
                  </a:cubicBezTo>
                  <a:cubicBezTo>
                    <a:pt x="15061636" y="247650"/>
                    <a:pt x="14813986" y="0"/>
                    <a:pt x="14509186" y="0"/>
                  </a:cubicBezTo>
                  <a:close/>
                </a:path>
              </a:pathLst>
            </a:custGeom>
            <a:solidFill>
              <a:srgbClr val="000000"/>
            </a:solidFill>
          </p:spPr>
        </p:sp>
      </p:grpSp>
      <p:grpSp>
        <p:nvGrpSpPr>
          <p:cNvPr name="Group 17" id="17"/>
          <p:cNvGrpSpPr/>
          <p:nvPr/>
        </p:nvGrpSpPr>
        <p:grpSpPr>
          <a:xfrm rot="0">
            <a:off x="8134555" y="6306832"/>
            <a:ext cx="8861537" cy="643670"/>
            <a:chOff x="0" y="0"/>
            <a:chExt cx="15061636" cy="1106170"/>
          </a:xfrm>
        </p:grpSpPr>
        <p:sp>
          <p:nvSpPr>
            <p:cNvPr name="Freeform 18" id="18"/>
            <p:cNvSpPr/>
            <p:nvPr/>
          </p:nvSpPr>
          <p:spPr>
            <a:xfrm flipH="false" flipV="false" rot="0">
              <a:off x="0" y="0"/>
              <a:ext cx="15062907" cy="1107440"/>
            </a:xfrm>
            <a:custGeom>
              <a:avLst/>
              <a:gdLst/>
              <a:ahLst/>
              <a:cxnLst/>
              <a:rect r="r" b="b" t="t" l="l"/>
              <a:pathLst>
                <a:path h="1107440" w="15062907">
                  <a:moveTo>
                    <a:pt x="14509186" y="45720"/>
                  </a:moveTo>
                  <a:cubicBezTo>
                    <a:pt x="14788586" y="45720"/>
                    <a:pt x="15015916" y="273050"/>
                    <a:pt x="15015916" y="552450"/>
                  </a:cubicBezTo>
                  <a:cubicBezTo>
                    <a:pt x="15015916" y="831850"/>
                    <a:pt x="14788586" y="1059180"/>
                    <a:pt x="14509186" y="1059180"/>
                  </a:cubicBezTo>
                  <a:lnTo>
                    <a:pt x="553720" y="1059180"/>
                  </a:lnTo>
                  <a:cubicBezTo>
                    <a:pt x="274320" y="1059180"/>
                    <a:pt x="46990" y="831850"/>
                    <a:pt x="46990" y="552450"/>
                  </a:cubicBezTo>
                  <a:cubicBezTo>
                    <a:pt x="46990" y="273050"/>
                    <a:pt x="274320" y="45720"/>
                    <a:pt x="553720" y="45720"/>
                  </a:cubicBezTo>
                  <a:lnTo>
                    <a:pt x="14509186" y="45720"/>
                  </a:lnTo>
                  <a:moveTo>
                    <a:pt x="14509186" y="0"/>
                  </a:moveTo>
                  <a:lnTo>
                    <a:pt x="553720" y="0"/>
                  </a:lnTo>
                  <a:cubicBezTo>
                    <a:pt x="247650" y="0"/>
                    <a:pt x="0" y="247650"/>
                    <a:pt x="0" y="553720"/>
                  </a:cubicBezTo>
                  <a:cubicBezTo>
                    <a:pt x="0" y="859790"/>
                    <a:pt x="247650" y="1107440"/>
                    <a:pt x="553720" y="1107440"/>
                  </a:cubicBezTo>
                  <a:lnTo>
                    <a:pt x="14509186" y="1107440"/>
                  </a:lnTo>
                  <a:cubicBezTo>
                    <a:pt x="14815257" y="1107440"/>
                    <a:pt x="15062907" y="859790"/>
                    <a:pt x="15062907" y="553720"/>
                  </a:cubicBezTo>
                  <a:cubicBezTo>
                    <a:pt x="15061636" y="247650"/>
                    <a:pt x="14813986" y="0"/>
                    <a:pt x="14509186" y="0"/>
                  </a:cubicBezTo>
                  <a:close/>
                </a:path>
              </a:pathLst>
            </a:custGeom>
            <a:solidFill>
              <a:srgbClr val="000000"/>
            </a:solidFill>
          </p:spPr>
        </p:sp>
      </p:grpSp>
      <p:sp>
        <p:nvSpPr>
          <p:cNvPr name="TextBox 19" id="19"/>
          <p:cNvSpPr txBox="true"/>
          <p:nvPr/>
        </p:nvSpPr>
        <p:spPr>
          <a:xfrm rot="0">
            <a:off x="8966887" y="4927937"/>
            <a:ext cx="7196873"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hello@reallygreatsite.com</a:t>
            </a:r>
          </a:p>
        </p:txBody>
      </p:sp>
      <p:sp>
        <p:nvSpPr>
          <p:cNvPr name="TextBox 20" id="20"/>
          <p:cNvSpPr txBox="true"/>
          <p:nvPr/>
        </p:nvSpPr>
        <p:spPr>
          <a:xfrm rot="0">
            <a:off x="8683872" y="3418303"/>
            <a:ext cx="7762904"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123-456-7890 / +123-456-7890</a:t>
            </a:r>
          </a:p>
        </p:txBody>
      </p:sp>
      <p:sp>
        <p:nvSpPr>
          <p:cNvPr name="TextBox 21" id="21"/>
          <p:cNvSpPr txBox="true"/>
          <p:nvPr/>
        </p:nvSpPr>
        <p:spPr>
          <a:xfrm rot="0">
            <a:off x="8839987" y="6388637"/>
            <a:ext cx="7450672" cy="422910"/>
          </a:xfrm>
          <a:prstGeom prst="rect">
            <a:avLst/>
          </a:prstGeom>
        </p:spPr>
        <p:txBody>
          <a:bodyPr anchor="t" rtlCol="false" tIns="0" lIns="0" bIns="0" rIns="0">
            <a:spAutoFit/>
          </a:bodyPr>
          <a:lstStyle/>
          <a:p>
            <a:pPr algn="ctr">
              <a:lnSpc>
                <a:spcPts val="3359"/>
              </a:lnSpc>
            </a:pPr>
            <a:r>
              <a:rPr lang="en-US" sz="2399">
                <a:solidFill>
                  <a:srgbClr val="000000"/>
                </a:solidFill>
                <a:latin typeface="Roboto"/>
              </a:rPr>
              <a:t>123 Anywhere St., Any City, ST 12345</a:t>
            </a:r>
          </a:p>
        </p:txBody>
      </p:sp>
      <p:sp>
        <p:nvSpPr>
          <p:cNvPr name="TextBox 22" id="22"/>
          <p:cNvSpPr txBox="true"/>
          <p:nvPr/>
        </p:nvSpPr>
        <p:spPr>
          <a:xfrm rot="0">
            <a:off x="7903930" y="8875395"/>
            <a:ext cx="2480140" cy="321945"/>
          </a:xfrm>
          <a:prstGeom prst="rect">
            <a:avLst/>
          </a:prstGeom>
        </p:spPr>
        <p:txBody>
          <a:bodyPr anchor="t" rtlCol="false" tIns="0" lIns="0" bIns="0" rIns="0">
            <a:spAutoFit/>
          </a:bodyPr>
          <a:lstStyle/>
          <a:p>
            <a:pPr algn="ctr">
              <a:lnSpc>
                <a:spcPts val="2520"/>
              </a:lnSpc>
            </a:pPr>
            <a:r>
              <a:rPr lang="en-US" sz="1800">
                <a:solidFill>
                  <a:srgbClr val="000000"/>
                </a:solidFill>
                <a:latin typeface="Roboto"/>
              </a:rPr>
              <a:t>15 / 16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3371" y="-373834"/>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grpSp>
        <p:nvGrpSpPr>
          <p:cNvPr name="Group 4" id="4"/>
          <p:cNvGrpSpPr/>
          <p:nvPr/>
        </p:nvGrpSpPr>
        <p:grpSpPr>
          <a:xfrm rot="0">
            <a:off x="1028700" y="4052751"/>
            <a:ext cx="7244701" cy="5370290"/>
            <a:chOff x="0" y="0"/>
            <a:chExt cx="9659602" cy="7160387"/>
          </a:xfrm>
        </p:grpSpPr>
        <p:pic>
          <p:nvPicPr>
            <p:cNvPr name="Picture 5" id="5"/>
            <p:cNvPicPr>
              <a:picLocks noChangeAspect="true"/>
            </p:cNvPicPr>
            <p:nvPr/>
          </p:nvPicPr>
          <p:blipFill>
            <a:blip r:embed="rId5"/>
            <a:srcRect l="4976" t="0" r="4976" b="0"/>
            <a:stretch>
              <a:fillRect/>
            </a:stretch>
          </p:blipFill>
          <p:spPr>
            <a:xfrm flipH="false" flipV="false">
              <a:off x="0" y="0"/>
              <a:ext cx="9659602" cy="7160387"/>
            </a:xfrm>
            <a:prstGeom prst="rect">
              <a:avLst/>
            </a:prstGeom>
          </p:spPr>
        </p:pic>
      </p:grpSp>
      <p:sp>
        <p:nvSpPr>
          <p:cNvPr name="Freeform 6" id="6"/>
          <p:cNvSpPr/>
          <p:nvPr/>
        </p:nvSpPr>
        <p:spPr>
          <a:xfrm flipH="false" flipV="false" rot="0">
            <a:off x="10976613" y="6957127"/>
            <a:ext cx="4245658" cy="2956039"/>
          </a:xfrm>
          <a:custGeom>
            <a:avLst/>
            <a:gdLst/>
            <a:ahLst/>
            <a:cxnLst/>
            <a:rect r="r" b="b" t="t" l="l"/>
            <a:pathLst>
              <a:path h="2956039" w="4245658">
                <a:moveTo>
                  <a:pt x="0" y="0"/>
                </a:moveTo>
                <a:lnTo>
                  <a:pt x="4245658" y="0"/>
                </a:lnTo>
                <a:lnTo>
                  <a:pt x="4245658" y="2956039"/>
                </a:lnTo>
                <a:lnTo>
                  <a:pt x="0" y="2956039"/>
                </a:lnTo>
                <a:lnTo>
                  <a:pt x="0" y="0"/>
                </a:lnTo>
                <a:close/>
              </a:path>
            </a:pathLst>
          </a:custGeom>
          <a:blipFill>
            <a:blip r:embed="rId6"/>
            <a:stretch>
              <a:fillRect l="0" t="0" r="0" b="0"/>
            </a:stretch>
          </a:blipFill>
        </p:spPr>
      </p:sp>
      <p:sp>
        <p:nvSpPr>
          <p:cNvPr name="TextBox 7" id="7"/>
          <p:cNvSpPr txBox="true"/>
          <p:nvPr/>
        </p:nvSpPr>
        <p:spPr>
          <a:xfrm rot="0">
            <a:off x="2998533" y="430970"/>
            <a:ext cx="11095074" cy="3072125"/>
          </a:xfrm>
          <a:prstGeom prst="rect">
            <a:avLst/>
          </a:prstGeom>
        </p:spPr>
        <p:txBody>
          <a:bodyPr anchor="t" rtlCol="false" tIns="0" lIns="0" bIns="0" rIns="0">
            <a:spAutoFit/>
          </a:bodyPr>
          <a:lstStyle/>
          <a:p>
            <a:pPr algn="ctr">
              <a:lnSpc>
                <a:spcPts val="12320"/>
              </a:lnSpc>
            </a:pPr>
            <a:r>
              <a:rPr lang="en-US" sz="8800">
                <a:solidFill>
                  <a:srgbClr val="000000"/>
                </a:solidFill>
                <a:latin typeface="Abril Fatface"/>
              </a:rPr>
              <a:t>Importancia de la Detección Temprana</a:t>
            </a:r>
          </a:p>
        </p:txBody>
      </p:sp>
      <p:sp>
        <p:nvSpPr>
          <p:cNvPr name="TextBox 8" id="8"/>
          <p:cNvSpPr txBox="true"/>
          <p:nvPr/>
        </p:nvSpPr>
        <p:spPr>
          <a:xfrm rot="0">
            <a:off x="8939585" y="3567340"/>
            <a:ext cx="8319715" cy="3170557"/>
          </a:xfrm>
          <a:prstGeom prst="rect">
            <a:avLst/>
          </a:prstGeom>
        </p:spPr>
        <p:txBody>
          <a:bodyPr anchor="t" rtlCol="false" tIns="0" lIns="0" bIns="0" rIns="0">
            <a:spAutoFit/>
          </a:bodyPr>
          <a:lstStyle/>
          <a:p>
            <a:pPr algn="l">
              <a:lnSpc>
                <a:spcPts val="6399"/>
              </a:lnSpc>
            </a:pPr>
            <a:r>
              <a:rPr lang="en-US" sz="3199">
                <a:solidFill>
                  <a:srgbClr val="000000"/>
                </a:solidFill>
                <a:latin typeface="Roboto"/>
              </a:rPr>
              <a:t>Puede identificar células anormales en el tejido pulmonar, y las intervenciones tempranas son cruciales ya que el cáncer de pulmón crece silenciosamente.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3371" y="-373834"/>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grpSp>
        <p:nvGrpSpPr>
          <p:cNvPr name="Group 4" id="4"/>
          <p:cNvGrpSpPr/>
          <p:nvPr/>
        </p:nvGrpSpPr>
        <p:grpSpPr>
          <a:xfrm rot="0">
            <a:off x="1028700" y="4052751"/>
            <a:ext cx="7244701" cy="5370290"/>
            <a:chOff x="0" y="0"/>
            <a:chExt cx="9659602" cy="7160387"/>
          </a:xfrm>
        </p:grpSpPr>
        <p:pic>
          <p:nvPicPr>
            <p:cNvPr name="Picture 5" id="5"/>
            <p:cNvPicPr>
              <a:picLocks noChangeAspect="true"/>
            </p:cNvPicPr>
            <p:nvPr/>
          </p:nvPicPr>
          <p:blipFill>
            <a:blip r:embed="rId5"/>
            <a:srcRect l="0" t="12936" r="0" b="12936"/>
            <a:stretch>
              <a:fillRect/>
            </a:stretch>
          </p:blipFill>
          <p:spPr>
            <a:xfrm flipH="false" flipV="false">
              <a:off x="0" y="0"/>
              <a:ext cx="9659602" cy="7160387"/>
            </a:xfrm>
            <a:prstGeom prst="rect">
              <a:avLst/>
            </a:prstGeom>
          </p:spPr>
        </p:pic>
      </p:grpSp>
      <p:sp>
        <p:nvSpPr>
          <p:cNvPr name="Freeform 6" id="6"/>
          <p:cNvSpPr/>
          <p:nvPr/>
        </p:nvSpPr>
        <p:spPr>
          <a:xfrm flipH="false" flipV="false" rot="0">
            <a:off x="14052673" y="7686275"/>
            <a:ext cx="2783614" cy="2226891"/>
          </a:xfrm>
          <a:custGeom>
            <a:avLst/>
            <a:gdLst/>
            <a:ahLst/>
            <a:cxnLst/>
            <a:rect r="r" b="b" t="t" l="l"/>
            <a:pathLst>
              <a:path h="2226891" w="2783614">
                <a:moveTo>
                  <a:pt x="0" y="0"/>
                </a:moveTo>
                <a:lnTo>
                  <a:pt x="2783613" y="0"/>
                </a:lnTo>
                <a:lnTo>
                  <a:pt x="2783613" y="2226891"/>
                </a:lnTo>
                <a:lnTo>
                  <a:pt x="0" y="22268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998533" y="430970"/>
            <a:ext cx="11928379" cy="3072125"/>
          </a:xfrm>
          <a:prstGeom prst="rect">
            <a:avLst/>
          </a:prstGeom>
        </p:spPr>
        <p:txBody>
          <a:bodyPr anchor="t" rtlCol="false" tIns="0" lIns="0" bIns="0" rIns="0">
            <a:spAutoFit/>
          </a:bodyPr>
          <a:lstStyle/>
          <a:p>
            <a:pPr algn="ctr">
              <a:lnSpc>
                <a:spcPts val="12320"/>
              </a:lnSpc>
            </a:pPr>
            <a:r>
              <a:rPr lang="en-US" sz="8800">
                <a:solidFill>
                  <a:srgbClr val="000000"/>
                </a:solidFill>
                <a:latin typeface="Abril Fatface"/>
              </a:rPr>
              <a:t>Métodos de diag-nósticos tradicionales</a:t>
            </a:r>
          </a:p>
        </p:txBody>
      </p:sp>
      <p:sp>
        <p:nvSpPr>
          <p:cNvPr name="TextBox 8" id="8"/>
          <p:cNvSpPr txBox="true"/>
          <p:nvPr/>
        </p:nvSpPr>
        <p:spPr>
          <a:xfrm rot="0">
            <a:off x="8939585" y="3567340"/>
            <a:ext cx="8319715" cy="4789807"/>
          </a:xfrm>
          <a:prstGeom prst="rect">
            <a:avLst/>
          </a:prstGeom>
        </p:spPr>
        <p:txBody>
          <a:bodyPr anchor="t" rtlCol="false" tIns="0" lIns="0" bIns="0" rIns="0">
            <a:spAutoFit/>
          </a:bodyPr>
          <a:lstStyle/>
          <a:p>
            <a:pPr algn="l" marL="690876" indent="-345438" lvl="1">
              <a:lnSpc>
                <a:spcPts val="6399"/>
              </a:lnSpc>
              <a:buFont typeface="Arial"/>
              <a:buChar char="•"/>
            </a:pPr>
            <a:r>
              <a:rPr lang="en-US" sz="3199">
                <a:solidFill>
                  <a:srgbClr val="000000"/>
                </a:solidFill>
                <a:latin typeface="Roboto"/>
              </a:rPr>
              <a:t>Radiografías</a:t>
            </a:r>
          </a:p>
          <a:p>
            <a:pPr algn="l" marL="690876" indent="-345438" lvl="1">
              <a:lnSpc>
                <a:spcPts val="6399"/>
              </a:lnSpc>
              <a:buFont typeface="Arial"/>
              <a:buChar char="•"/>
            </a:pPr>
            <a:r>
              <a:rPr lang="en-US" sz="3199">
                <a:solidFill>
                  <a:srgbClr val="000000"/>
                </a:solidFill>
                <a:latin typeface="Roboto"/>
              </a:rPr>
              <a:t>Tomografías Computarizadas</a:t>
            </a:r>
          </a:p>
          <a:p>
            <a:pPr algn="l" marL="690876" indent="-345438" lvl="1">
              <a:lnSpc>
                <a:spcPts val="6399"/>
              </a:lnSpc>
              <a:buFont typeface="Arial"/>
              <a:buChar char="•"/>
            </a:pPr>
            <a:r>
              <a:rPr lang="en-US" sz="3199">
                <a:solidFill>
                  <a:srgbClr val="000000"/>
                </a:solidFill>
                <a:latin typeface="Roboto"/>
              </a:rPr>
              <a:t>Resonancias Magnéticas</a:t>
            </a:r>
          </a:p>
          <a:p>
            <a:pPr algn="l">
              <a:lnSpc>
                <a:spcPts val="6399"/>
              </a:lnSpc>
            </a:pPr>
            <a:r>
              <a:rPr lang="en-US" sz="3199">
                <a:solidFill>
                  <a:srgbClr val="000000"/>
                </a:solidFill>
                <a:latin typeface="Roboto"/>
              </a:rPr>
              <a:t>El diagnóstico a partir de estas imágenes implica la complejidad y la irregularidad de las estructuras pulmonares.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3371" y="-373834"/>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Freeform 4" id="4"/>
          <p:cNvSpPr/>
          <p:nvPr/>
        </p:nvSpPr>
        <p:spPr>
          <a:xfrm flipH="false" flipV="false" rot="0">
            <a:off x="3377308" y="3824515"/>
            <a:ext cx="3434151" cy="2846053"/>
          </a:xfrm>
          <a:custGeom>
            <a:avLst/>
            <a:gdLst/>
            <a:ahLst/>
            <a:cxnLst/>
            <a:rect r="r" b="b" t="t" l="l"/>
            <a:pathLst>
              <a:path h="2846053" w="3434151">
                <a:moveTo>
                  <a:pt x="0" y="0"/>
                </a:moveTo>
                <a:lnTo>
                  <a:pt x="3434151" y="0"/>
                </a:lnTo>
                <a:lnTo>
                  <a:pt x="3434151" y="2846052"/>
                </a:lnTo>
                <a:lnTo>
                  <a:pt x="0" y="28460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661205" y="7151041"/>
            <a:ext cx="2866356" cy="2762125"/>
          </a:xfrm>
          <a:custGeom>
            <a:avLst/>
            <a:gdLst/>
            <a:ahLst/>
            <a:cxnLst/>
            <a:rect r="r" b="b" t="t" l="l"/>
            <a:pathLst>
              <a:path h="2762125" w="2866356">
                <a:moveTo>
                  <a:pt x="0" y="0"/>
                </a:moveTo>
                <a:lnTo>
                  <a:pt x="2866356" y="0"/>
                </a:lnTo>
                <a:lnTo>
                  <a:pt x="2866356" y="2762125"/>
                </a:lnTo>
                <a:lnTo>
                  <a:pt x="0" y="27621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37822" y="6836633"/>
            <a:ext cx="3522425" cy="2421667"/>
          </a:xfrm>
          <a:custGeom>
            <a:avLst/>
            <a:gdLst/>
            <a:ahLst/>
            <a:cxnLst/>
            <a:rect r="r" b="b" t="t" l="l"/>
            <a:pathLst>
              <a:path h="2421667" w="3522425">
                <a:moveTo>
                  <a:pt x="0" y="0"/>
                </a:moveTo>
                <a:lnTo>
                  <a:pt x="3522425" y="0"/>
                </a:lnTo>
                <a:lnTo>
                  <a:pt x="3522425" y="2421667"/>
                </a:lnTo>
                <a:lnTo>
                  <a:pt x="0" y="24216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2998533" y="430970"/>
            <a:ext cx="11928379" cy="3072125"/>
          </a:xfrm>
          <a:prstGeom prst="rect">
            <a:avLst/>
          </a:prstGeom>
        </p:spPr>
        <p:txBody>
          <a:bodyPr anchor="t" rtlCol="false" tIns="0" lIns="0" bIns="0" rIns="0">
            <a:spAutoFit/>
          </a:bodyPr>
          <a:lstStyle/>
          <a:p>
            <a:pPr algn="ctr">
              <a:lnSpc>
                <a:spcPts val="12320"/>
              </a:lnSpc>
            </a:pPr>
            <a:r>
              <a:rPr lang="en-US" sz="8800">
                <a:solidFill>
                  <a:srgbClr val="000000"/>
                </a:solidFill>
                <a:latin typeface="Abril Fatface"/>
              </a:rPr>
              <a:t>Introducción a las BRNNs</a:t>
            </a:r>
          </a:p>
        </p:txBody>
      </p:sp>
      <p:sp>
        <p:nvSpPr>
          <p:cNvPr name="TextBox 8" id="8"/>
          <p:cNvSpPr txBox="true"/>
          <p:nvPr/>
        </p:nvSpPr>
        <p:spPr>
          <a:xfrm rot="0">
            <a:off x="8283176" y="3567340"/>
            <a:ext cx="8319715" cy="2360932"/>
          </a:xfrm>
          <a:prstGeom prst="rect">
            <a:avLst/>
          </a:prstGeom>
        </p:spPr>
        <p:txBody>
          <a:bodyPr anchor="t" rtlCol="false" tIns="0" lIns="0" bIns="0" rIns="0">
            <a:spAutoFit/>
          </a:bodyPr>
          <a:lstStyle/>
          <a:p>
            <a:pPr algn="l">
              <a:lnSpc>
                <a:spcPts val="6399"/>
              </a:lnSpc>
            </a:pPr>
            <a:r>
              <a:rPr lang="en-US" sz="3199">
                <a:solidFill>
                  <a:srgbClr val="000000"/>
                </a:solidFill>
                <a:latin typeface="Roboto Semi-Bold"/>
              </a:rPr>
              <a:t>Redes neuronales recurrentes bidireccionales (BRNN):</a:t>
            </a:r>
            <a:r>
              <a:rPr lang="en-US" sz="3199">
                <a:solidFill>
                  <a:srgbClr val="000000"/>
                </a:solidFill>
                <a:latin typeface="Roboto"/>
              </a:rPr>
              <a:t> A</a:t>
            </a:r>
            <a:r>
              <a:rPr lang="en-US" sz="3199">
                <a:solidFill>
                  <a:srgbClr val="000000"/>
                </a:solidFill>
                <a:latin typeface="Roboto"/>
              </a:rPr>
              <a:t>rquitectura de red variante de las RNN. </a:t>
            </a:r>
          </a:p>
        </p:txBody>
      </p:sp>
      <p:sp>
        <p:nvSpPr>
          <p:cNvPr name="TextBox 9" id="9"/>
          <p:cNvSpPr txBox="true"/>
          <p:nvPr/>
        </p:nvSpPr>
        <p:spPr>
          <a:xfrm rot="0">
            <a:off x="8127060" y="6413392"/>
            <a:ext cx="5668292" cy="3170557"/>
          </a:xfrm>
          <a:prstGeom prst="rect">
            <a:avLst/>
          </a:prstGeom>
        </p:spPr>
        <p:txBody>
          <a:bodyPr anchor="t" rtlCol="false" tIns="0" lIns="0" bIns="0" rIns="0">
            <a:spAutoFit/>
          </a:bodyPr>
          <a:lstStyle/>
          <a:p>
            <a:pPr algn="l">
              <a:lnSpc>
                <a:spcPts val="6399"/>
              </a:lnSpc>
            </a:pPr>
            <a:r>
              <a:rPr lang="en-US" sz="3199">
                <a:solidFill>
                  <a:srgbClr val="000000"/>
                </a:solidFill>
                <a:latin typeface="Roboto"/>
              </a:rPr>
              <a:t>Las BRNNs pueden procesar datos en direcciones tanto hacia adelante como hacia atrás.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6290659" y="1027722"/>
            <a:ext cx="312232" cy="312232"/>
          </a:xfrm>
          <a:custGeom>
            <a:avLst/>
            <a:gdLst/>
            <a:ahLst/>
            <a:cxnLst/>
            <a:rect r="r" b="b" t="t" l="l"/>
            <a:pathLst>
              <a:path h="312232" w="312232">
                <a:moveTo>
                  <a:pt x="0" y="0"/>
                </a:moveTo>
                <a:lnTo>
                  <a:pt x="312232" y="0"/>
                </a:lnTo>
                <a:lnTo>
                  <a:pt x="312232" y="312232"/>
                </a:lnTo>
                <a:lnTo>
                  <a:pt x="0" y="312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3371" y="-373834"/>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4">
              <a:alphaModFix amt="30000"/>
            </a:blip>
            <a:stretch>
              <a:fillRect l="0" t="-6695" r="0" b="-6695"/>
            </a:stretch>
          </a:blipFill>
        </p:spPr>
      </p:sp>
      <p:sp>
        <p:nvSpPr>
          <p:cNvPr name="Freeform 4" id="4"/>
          <p:cNvSpPr/>
          <p:nvPr/>
        </p:nvSpPr>
        <p:spPr>
          <a:xfrm flipH="false" flipV="false" rot="0">
            <a:off x="2202954" y="427234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998533" y="430970"/>
            <a:ext cx="11928379" cy="3072125"/>
          </a:xfrm>
          <a:prstGeom prst="rect">
            <a:avLst/>
          </a:prstGeom>
        </p:spPr>
        <p:txBody>
          <a:bodyPr anchor="t" rtlCol="false" tIns="0" lIns="0" bIns="0" rIns="0">
            <a:spAutoFit/>
          </a:bodyPr>
          <a:lstStyle/>
          <a:p>
            <a:pPr algn="ctr">
              <a:lnSpc>
                <a:spcPts val="12320"/>
              </a:lnSpc>
            </a:pPr>
            <a:r>
              <a:rPr lang="en-US" sz="8800">
                <a:solidFill>
                  <a:srgbClr val="000000"/>
                </a:solidFill>
                <a:latin typeface="Abril Fatface"/>
              </a:rPr>
              <a:t>Descripción del algoritmo usado</a:t>
            </a:r>
          </a:p>
        </p:txBody>
      </p:sp>
      <p:sp>
        <p:nvSpPr>
          <p:cNvPr name="TextBox 6" id="6"/>
          <p:cNvSpPr txBox="true"/>
          <p:nvPr/>
        </p:nvSpPr>
        <p:spPr>
          <a:xfrm rot="0">
            <a:off x="8127060" y="4015165"/>
            <a:ext cx="8319715" cy="3980182"/>
          </a:xfrm>
          <a:prstGeom prst="rect">
            <a:avLst/>
          </a:prstGeom>
        </p:spPr>
        <p:txBody>
          <a:bodyPr anchor="t" rtlCol="false" tIns="0" lIns="0" bIns="0" rIns="0">
            <a:spAutoFit/>
          </a:bodyPr>
          <a:lstStyle/>
          <a:p>
            <a:pPr algn="l">
              <a:lnSpc>
                <a:spcPts val="6399"/>
              </a:lnSpc>
            </a:pPr>
            <a:r>
              <a:rPr lang="en-US" sz="3199">
                <a:solidFill>
                  <a:srgbClr val="000000"/>
                </a:solidFill>
                <a:latin typeface="Roboto"/>
              </a:rPr>
              <a:t>El algoritmo mejorado de búsqueda de ébola utiliza aprendizaje basado en la oposición (OBL) para generar soluciones complementarias y diversificar el espacio de búsqueda.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7327732" y="-268875"/>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3">
              <a:alphaModFix amt="30000"/>
            </a:blip>
            <a:stretch>
              <a:fillRect l="0" t="-6695" r="0" b="-6695"/>
            </a:stretch>
          </a:blipFill>
        </p:spPr>
      </p:sp>
      <p:sp>
        <p:nvSpPr>
          <p:cNvPr name="TextBox 3" id="3"/>
          <p:cNvSpPr txBox="true"/>
          <p:nvPr/>
        </p:nvSpPr>
        <p:spPr>
          <a:xfrm rot="0">
            <a:off x="868247" y="3369945"/>
            <a:ext cx="14008502" cy="3356610"/>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Metodología y procesamiento de datos</a:t>
            </a:r>
          </a:p>
        </p:txBody>
      </p:sp>
      <p:sp>
        <p:nvSpPr>
          <p:cNvPr name="AutoShape 4" id="4"/>
          <p:cNvSpPr/>
          <p:nvPr/>
        </p:nvSpPr>
        <p:spPr>
          <a:xfrm rot="0">
            <a:off x="8605054" y="1151547"/>
            <a:ext cx="1077892" cy="0"/>
          </a:xfrm>
          <a:prstGeom prst="line">
            <a:avLst/>
          </a:prstGeom>
          <a:ln cap="rnd" w="28575">
            <a:solidFill>
              <a:srgbClr val="000000"/>
            </a:solidFill>
            <a:prstDash val="solid"/>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219780" y="-1230839"/>
            <a:ext cx="14039520" cy="10287000"/>
          </a:xfrm>
          <a:custGeom>
            <a:avLst/>
            <a:gdLst/>
            <a:ahLst/>
            <a:cxnLst/>
            <a:rect r="r" b="b" t="t" l="l"/>
            <a:pathLst>
              <a:path h="10287000" w="14039520">
                <a:moveTo>
                  <a:pt x="0" y="0"/>
                </a:moveTo>
                <a:lnTo>
                  <a:pt x="14039520" y="0"/>
                </a:lnTo>
                <a:lnTo>
                  <a:pt x="14039520" y="10287000"/>
                </a:lnTo>
                <a:lnTo>
                  <a:pt x="0" y="10287000"/>
                </a:lnTo>
                <a:lnTo>
                  <a:pt x="0" y="0"/>
                </a:lnTo>
                <a:close/>
              </a:path>
            </a:pathLst>
          </a:custGeom>
          <a:blipFill>
            <a:blip r:embed="rId3">
              <a:alphaModFix amt="30000"/>
            </a:blip>
            <a:stretch>
              <a:fillRect l="0" t="-6695" r="0" b="-6695"/>
            </a:stretch>
          </a:blipFill>
        </p:spPr>
      </p:sp>
      <p:grpSp>
        <p:nvGrpSpPr>
          <p:cNvPr name="Group 3" id="3"/>
          <p:cNvGrpSpPr/>
          <p:nvPr/>
        </p:nvGrpSpPr>
        <p:grpSpPr>
          <a:xfrm rot="0">
            <a:off x="838254" y="2410743"/>
            <a:ext cx="7435147" cy="5465513"/>
            <a:chOff x="0" y="0"/>
            <a:chExt cx="9913529" cy="7287351"/>
          </a:xfrm>
        </p:grpSpPr>
        <p:pic>
          <p:nvPicPr>
            <p:cNvPr name="Picture 4" id="4"/>
            <p:cNvPicPr>
              <a:picLocks noChangeAspect="true"/>
            </p:cNvPicPr>
            <p:nvPr/>
          </p:nvPicPr>
          <p:blipFill>
            <a:blip r:embed="rId4"/>
            <a:srcRect l="0" t="11587" r="0" b="11587"/>
            <a:stretch>
              <a:fillRect/>
            </a:stretch>
          </p:blipFill>
          <p:spPr>
            <a:xfrm flipH="false" flipV="false">
              <a:off x="0" y="0"/>
              <a:ext cx="9913529" cy="7287351"/>
            </a:xfrm>
            <a:prstGeom prst="rect">
              <a:avLst/>
            </a:prstGeom>
          </p:spPr>
        </p:pic>
      </p:grpSp>
      <p:sp>
        <p:nvSpPr>
          <p:cNvPr name="TextBox 5" id="5"/>
          <p:cNvSpPr txBox="true"/>
          <p:nvPr/>
        </p:nvSpPr>
        <p:spPr>
          <a:xfrm rot="0">
            <a:off x="9583131" y="1107968"/>
            <a:ext cx="7650126" cy="1651635"/>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Base de datos</a:t>
            </a:r>
          </a:p>
        </p:txBody>
      </p:sp>
      <p:sp>
        <p:nvSpPr>
          <p:cNvPr name="TextBox 6" id="6"/>
          <p:cNvSpPr txBox="true"/>
          <p:nvPr/>
        </p:nvSpPr>
        <p:spPr>
          <a:xfrm rot="0">
            <a:off x="9682946" y="3130022"/>
            <a:ext cx="7071843" cy="7386892"/>
          </a:xfrm>
          <a:prstGeom prst="rect">
            <a:avLst/>
          </a:prstGeom>
        </p:spPr>
        <p:txBody>
          <a:bodyPr anchor="t" rtlCol="false" tIns="0" lIns="0" bIns="0" rIns="0">
            <a:spAutoFit/>
          </a:bodyPr>
          <a:lstStyle/>
          <a:p>
            <a:pPr algn="l" marL="576317" indent="-288158" lvl="1">
              <a:lnSpc>
                <a:spcPts val="5338"/>
              </a:lnSpc>
              <a:buFont typeface="Arial"/>
              <a:buChar char="•"/>
            </a:pPr>
            <a:r>
              <a:rPr lang="en-US" sz="2669">
                <a:solidFill>
                  <a:srgbClr val="000000"/>
                </a:solidFill>
                <a:latin typeface="Roboto"/>
              </a:rPr>
              <a:t>Hospital docente de Oncología de Irak.</a:t>
            </a:r>
          </a:p>
          <a:p>
            <a:pPr algn="l" marL="576317" indent="-288158" lvl="1">
              <a:lnSpc>
                <a:spcPts val="5338"/>
              </a:lnSpc>
              <a:buFont typeface="Arial"/>
              <a:buChar char="•"/>
            </a:pPr>
            <a:r>
              <a:rPr lang="en-US" sz="2669">
                <a:solidFill>
                  <a:srgbClr val="000000"/>
                </a:solidFill>
                <a:latin typeface="Roboto"/>
              </a:rPr>
              <a:t>1190 imágenes de tomografía computarizada</a:t>
            </a:r>
          </a:p>
          <a:p>
            <a:pPr algn="l" marL="576317" indent="-288158" lvl="1">
              <a:lnSpc>
                <a:spcPts val="5338"/>
              </a:lnSpc>
              <a:buFont typeface="Arial"/>
              <a:buChar char="•"/>
            </a:pPr>
            <a:r>
              <a:rPr lang="en-US" sz="2669">
                <a:solidFill>
                  <a:srgbClr val="000000"/>
                </a:solidFill>
                <a:latin typeface="Roboto"/>
              </a:rPr>
              <a:t>3 clases:</a:t>
            </a:r>
          </a:p>
          <a:p>
            <a:pPr algn="l" marL="1152634" indent="-384211" lvl="2">
              <a:lnSpc>
                <a:spcPts val="5338"/>
              </a:lnSpc>
              <a:buFont typeface="Arial"/>
              <a:buChar char="⚬"/>
            </a:pPr>
            <a:r>
              <a:rPr lang="en-US" sz="2669">
                <a:solidFill>
                  <a:srgbClr val="000000"/>
                </a:solidFill>
                <a:latin typeface="Roboto"/>
              </a:rPr>
              <a:t>Saludable</a:t>
            </a:r>
          </a:p>
          <a:p>
            <a:pPr algn="l" marL="1152634" indent="-384211" lvl="2">
              <a:lnSpc>
                <a:spcPts val="5338"/>
              </a:lnSpc>
              <a:buFont typeface="Arial"/>
              <a:buChar char="⚬"/>
            </a:pPr>
            <a:r>
              <a:rPr lang="en-US" sz="2669">
                <a:solidFill>
                  <a:srgbClr val="000000"/>
                </a:solidFill>
                <a:latin typeface="Roboto"/>
              </a:rPr>
              <a:t>Benigno</a:t>
            </a:r>
          </a:p>
          <a:p>
            <a:pPr algn="l" marL="1152634" indent="-384211" lvl="2">
              <a:lnSpc>
                <a:spcPts val="5338"/>
              </a:lnSpc>
              <a:buFont typeface="Arial"/>
              <a:buChar char="⚬"/>
            </a:pPr>
            <a:r>
              <a:rPr lang="en-US" sz="2669">
                <a:solidFill>
                  <a:srgbClr val="000000"/>
                </a:solidFill>
                <a:latin typeface="Roboto"/>
              </a:rPr>
              <a:t>Maligno</a:t>
            </a:r>
          </a:p>
          <a:p>
            <a:pPr algn="l">
              <a:lnSpc>
                <a:spcPts val="5338"/>
              </a:lnSpc>
            </a:pPr>
          </a:p>
          <a:p>
            <a:pPr algn="l">
              <a:lnSpc>
                <a:spcPts val="5338"/>
              </a:lnSpc>
            </a:pPr>
          </a:p>
          <a:p>
            <a:pPr algn="l">
              <a:lnSpc>
                <a:spcPts val="5338"/>
              </a:lnSpc>
            </a:pPr>
          </a:p>
          <a:p>
            <a:pPr algn="l">
              <a:lnSpc>
                <a:spcPts val="533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3222253" y="-1229933"/>
            <a:ext cx="14037047" cy="10285188"/>
          </a:xfrm>
          <a:custGeom>
            <a:avLst/>
            <a:gdLst/>
            <a:ahLst/>
            <a:cxnLst/>
            <a:rect r="r" b="b" t="t" l="l"/>
            <a:pathLst>
              <a:path h="10285188" w="14037047">
                <a:moveTo>
                  <a:pt x="0" y="0"/>
                </a:moveTo>
                <a:lnTo>
                  <a:pt x="14037047" y="0"/>
                </a:lnTo>
                <a:lnTo>
                  <a:pt x="14037047" y="10285187"/>
                </a:lnTo>
                <a:lnTo>
                  <a:pt x="0" y="10285187"/>
                </a:lnTo>
                <a:lnTo>
                  <a:pt x="0" y="0"/>
                </a:lnTo>
                <a:close/>
              </a:path>
            </a:pathLst>
          </a:custGeom>
          <a:blipFill>
            <a:blip r:embed="rId3">
              <a:alphaModFix amt="30000"/>
            </a:blip>
            <a:stretch>
              <a:fillRect l="0" t="-6695" r="0" b="-6695"/>
            </a:stretch>
          </a:blipFill>
        </p:spPr>
      </p:sp>
      <p:sp>
        <p:nvSpPr>
          <p:cNvPr name="Freeform 3" id="3"/>
          <p:cNvSpPr/>
          <p:nvPr/>
        </p:nvSpPr>
        <p:spPr>
          <a:xfrm flipH="false" flipV="false" rot="0">
            <a:off x="6812723" y="3344448"/>
            <a:ext cx="11475277" cy="6952398"/>
          </a:xfrm>
          <a:custGeom>
            <a:avLst/>
            <a:gdLst/>
            <a:ahLst/>
            <a:cxnLst/>
            <a:rect r="r" b="b" t="t" l="l"/>
            <a:pathLst>
              <a:path h="6952398" w="11475277">
                <a:moveTo>
                  <a:pt x="0" y="0"/>
                </a:moveTo>
                <a:lnTo>
                  <a:pt x="11475277" y="0"/>
                </a:lnTo>
                <a:lnTo>
                  <a:pt x="11475277" y="6952398"/>
                </a:lnTo>
                <a:lnTo>
                  <a:pt x="0" y="6952398"/>
                </a:lnTo>
                <a:lnTo>
                  <a:pt x="0" y="0"/>
                </a:lnTo>
                <a:close/>
              </a:path>
            </a:pathLst>
          </a:custGeom>
          <a:blipFill>
            <a:blip r:embed="rId4"/>
            <a:stretch>
              <a:fillRect l="0" t="0" r="0" b="0"/>
            </a:stretch>
          </a:blipFill>
        </p:spPr>
      </p:sp>
      <p:sp>
        <p:nvSpPr>
          <p:cNvPr name="TextBox 4" id="4"/>
          <p:cNvSpPr txBox="true"/>
          <p:nvPr/>
        </p:nvSpPr>
        <p:spPr>
          <a:xfrm rot="0">
            <a:off x="1028700" y="556051"/>
            <a:ext cx="16230600" cy="1651635"/>
          </a:xfrm>
          <a:prstGeom prst="rect">
            <a:avLst/>
          </a:prstGeom>
        </p:spPr>
        <p:txBody>
          <a:bodyPr anchor="t" rtlCol="false" tIns="0" lIns="0" bIns="0" rIns="0">
            <a:spAutoFit/>
          </a:bodyPr>
          <a:lstStyle/>
          <a:p>
            <a:pPr algn="l">
              <a:lnSpc>
                <a:spcPts val="13439"/>
              </a:lnSpc>
            </a:pPr>
            <a:r>
              <a:rPr lang="en-US" sz="9600">
                <a:solidFill>
                  <a:srgbClr val="000000"/>
                </a:solidFill>
                <a:latin typeface="Abril Fatface"/>
              </a:rPr>
              <a:t>Preprocesamiento de datos</a:t>
            </a:r>
          </a:p>
        </p:txBody>
      </p:sp>
      <p:grpSp>
        <p:nvGrpSpPr>
          <p:cNvPr name="Group 5" id="5"/>
          <p:cNvGrpSpPr/>
          <p:nvPr/>
        </p:nvGrpSpPr>
        <p:grpSpPr>
          <a:xfrm rot="0">
            <a:off x="776086" y="4319878"/>
            <a:ext cx="6036637" cy="823622"/>
            <a:chOff x="0" y="0"/>
            <a:chExt cx="8048849" cy="1098163"/>
          </a:xfrm>
        </p:grpSpPr>
        <p:grpSp>
          <p:nvGrpSpPr>
            <p:cNvPr name="Group 6" id="6"/>
            <p:cNvGrpSpPr/>
            <p:nvPr/>
          </p:nvGrpSpPr>
          <p:grpSpPr>
            <a:xfrm rot="0">
              <a:off x="414100" y="0"/>
              <a:ext cx="7220649" cy="1098163"/>
              <a:chOff x="0" y="0"/>
              <a:chExt cx="7193428" cy="1106170"/>
            </a:xfrm>
          </p:grpSpPr>
          <p:sp>
            <p:nvSpPr>
              <p:cNvPr name="Freeform 7" id="7"/>
              <p:cNvSpPr/>
              <p:nvPr/>
            </p:nvSpPr>
            <p:spPr>
              <a:xfrm flipH="false" flipV="false" rot="0">
                <a:off x="0" y="0"/>
                <a:ext cx="7194698" cy="1107440"/>
              </a:xfrm>
              <a:custGeom>
                <a:avLst/>
                <a:gdLst/>
                <a:ahLst/>
                <a:cxnLst/>
                <a:rect r="r" b="b" t="t" l="l"/>
                <a:pathLst>
                  <a:path h="1107440" w="7194698">
                    <a:moveTo>
                      <a:pt x="6640978" y="45720"/>
                    </a:moveTo>
                    <a:cubicBezTo>
                      <a:pt x="6920378" y="45720"/>
                      <a:pt x="7147708" y="273050"/>
                      <a:pt x="7147708" y="552450"/>
                    </a:cubicBezTo>
                    <a:cubicBezTo>
                      <a:pt x="7147708" y="831850"/>
                      <a:pt x="6920378" y="1059180"/>
                      <a:pt x="6640978" y="1059180"/>
                    </a:cubicBezTo>
                    <a:lnTo>
                      <a:pt x="553720" y="1059180"/>
                    </a:lnTo>
                    <a:cubicBezTo>
                      <a:pt x="274320" y="1059180"/>
                      <a:pt x="46990" y="831850"/>
                      <a:pt x="46990" y="552450"/>
                    </a:cubicBezTo>
                    <a:cubicBezTo>
                      <a:pt x="46990" y="273050"/>
                      <a:pt x="274320" y="45720"/>
                      <a:pt x="553720" y="45720"/>
                    </a:cubicBezTo>
                    <a:lnTo>
                      <a:pt x="6640978" y="45720"/>
                    </a:lnTo>
                    <a:moveTo>
                      <a:pt x="6640978" y="0"/>
                    </a:moveTo>
                    <a:lnTo>
                      <a:pt x="553720" y="0"/>
                    </a:lnTo>
                    <a:cubicBezTo>
                      <a:pt x="247650" y="0"/>
                      <a:pt x="0" y="247650"/>
                      <a:pt x="0" y="553720"/>
                    </a:cubicBezTo>
                    <a:cubicBezTo>
                      <a:pt x="0" y="859790"/>
                      <a:pt x="247650" y="1107440"/>
                      <a:pt x="553720" y="1107440"/>
                    </a:cubicBezTo>
                    <a:lnTo>
                      <a:pt x="6640978" y="1107440"/>
                    </a:lnTo>
                    <a:cubicBezTo>
                      <a:pt x="6947048" y="1107440"/>
                      <a:pt x="7194698" y="859790"/>
                      <a:pt x="7194698" y="553720"/>
                    </a:cubicBezTo>
                    <a:cubicBezTo>
                      <a:pt x="7193428" y="247650"/>
                      <a:pt x="6945778" y="0"/>
                      <a:pt x="6640978" y="0"/>
                    </a:cubicBezTo>
                    <a:close/>
                  </a:path>
                </a:pathLst>
              </a:custGeom>
              <a:solidFill>
                <a:srgbClr val="000000"/>
              </a:solidFill>
            </p:spPr>
          </p:sp>
        </p:grpSp>
        <p:sp>
          <p:nvSpPr>
            <p:cNvPr name="TextBox 8" id="8"/>
            <p:cNvSpPr txBox="true"/>
            <p:nvPr/>
          </p:nvSpPr>
          <p:spPr>
            <a:xfrm rot="0">
              <a:off x="0" y="111035"/>
              <a:ext cx="8048849" cy="799892"/>
            </a:xfrm>
            <a:prstGeom prst="rect">
              <a:avLst/>
            </a:prstGeom>
          </p:spPr>
          <p:txBody>
            <a:bodyPr anchor="t" rtlCol="false" tIns="0" lIns="0" bIns="0" rIns="0">
              <a:spAutoFit/>
            </a:bodyPr>
            <a:lstStyle/>
            <a:p>
              <a:pPr algn="ctr">
                <a:lnSpc>
                  <a:spcPts val="5015"/>
                </a:lnSpc>
              </a:pPr>
              <a:r>
                <a:rPr lang="en-US" sz="3582">
                  <a:solidFill>
                    <a:srgbClr val="000000"/>
                  </a:solidFill>
                  <a:latin typeface="Roboto"/>
                </a:rPr>
                <a:t>CANCELACIÓN DE RUIDO</a:t>
              </a:r>
            </a:p>
          </p:txBody>
        </p:sp>
      </p:grpSp>
      <p:sp>
        <p:nvSpPr>
          <p:cNvPr name="TextBox 9" id="9"/>
          <p:cNvSpPr txBox="true"/>
          <p:nvPr/>
        </p:nvSpPr>
        <p:spPr>
          <a:xfrm rot="0">
            <a:off x="1307678" y="5690864"/>
            <a:ext cx="4973453" cy="1325692"/>
          </a:xfrm>
          <a:prstGeom prst="rect">
            <a:avLst/>
          </a:prstGeom>
        </p:spPr>
        <p:txBody>
          <a:bodyPr anchor="t" rtlCol="false" tIns="0" lIns="0" bIns="0" rIns="0">
            <a:spAutoFit/>
          </a:bodyPr>
          <a:lstStyle/>
          <a:p>
            <a:pPr algn="l" marL="589788" indent="-294894" lvl="1">
              <a:lnSpc>
                <a:spcPts val="5463"/>
              </a:lnSpc>
              <a:buFont typeface="Arial"/>
              <a:buChar char="•"/>
            </a:pPr>
            <a:r>
              <a:rPr lang="en-US" sz="2731">
                <a:solidFill>
                  <a:srgbClr val="000000"/>
                </a:solidFill>
                <a:latin typeface="Roboto"/>
              </a:rPr>
              <a:t>Filtro de la mediana</a:t>
            </a:r>
          </a:p>
          <a:p>
            <a:pPr algn="l" marL="589788" indent="-294894" lvl="1">
              <a:lnSpc>
                <a:spcPts val="5463"/>
              </a:lnSpc>
              <a:buFont typeface="Arial"/>
              <a:buChar char="•"/>
            </a:pPr>
            <a:r>
              <a:rPr lang="en-US" sz="2731">
                <a:solidFill>
                  <a:srgbClr val="000000"/>
                </a:solidFill>
                <a:latin typeface="Roboto"/>
              </a:rPr>
              <a:t>25% de reducción de ruido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DAGHrQiQ934</dc:identifier>
  <dcterms:modified xsi:type="dcterms:W3CDTF">2011-08-01T06:04:30Z</dcterms:modified>
  <cp:revision>1</cp:revision>
  <dc:title>Challenge_9_Patrones</dc:title>
</cp:coreProperties>
</file>